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Lst>
  <p:notesMasterIdLst>
    <p:notesMasterId r:id="rId27"/>
  </p:notesMasterIdLst>
  <p:handoutMasterIdLst>
    <p:handoutMasterId r:id="rId28"/>
  </p:handoutMasterIdLst>
  <p:sldIdLst>
    <p:sldId id="256" r:id="rId2"/>
    <p:sldId id="373" r:id="rId3"/>
    <p:sldId id="395" r:id="rId4"/>
    <p:sldId id="334" r:id="rId5"/>
    <p:sldId id="382" r:id="rId6"/>
    <p:sldId id="421" r:id="rId7"/>
    <p:sldId id="422" r:id="rId8"/>
    <p:sldId id="419" r:id="rId9"/>
    <p:sldId id="399" r:id="rId10"/>
    <p:sldId id="311" r:id="rId11"/>
    <p:sldId id="411" r:id="rId12"/>
    <p:sldId id="412" r:id="rId13"/>
    <p:sldId id="375" r:id="rId14"/>
    <p:sldId id="386" r:id="rId15"/>
    <p:sldId id="289" r:id="rId16"/>
    <p:sldId id="420" r:id="rId17"/>
    <p:sldId id="308" r:id="rId18"/>
    <p:sldId id="379" r:id="rId19"/>
    <p:sldId id="291" r:id="rId20"/>
    <p:sldId id="370" r:id="rId21"/>
    <p:sldId id="417" r:id="rId22"/>
    <p:sldId id="418" r:id="rId23"/>
    <p:sldId id="286" r:id="rId24"/>
    <p:sldId id="387" r:id="rId25"/>
    <p:sldId id="423"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7164"/>
    <a:srgbClr val="FFCC00"/>
    <a:srgbClr val="556777"/>
    <a:srgbClr val="FF99FF"/>
    <a:srgbClr val="FFFFCC"/>
    <a:srgbClr val="FFFFFF"/>
    <a:srgbClr val="FFFF66"/>
    <a:srgbClr val="99FFCC"/>
    <a:srgbClr val="EB3909"/>
    <a:srgbClr val="5114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62" autoAdjust="0"/>
    <p:restoredTop sz="94581" autoAdjust="0"/>
  </p:normalViewPr>
  <p:slideViewPr>
    <p:cSldViewPr>
      <p:cViewPr varScale="1">
        <p:scale>
          <a:sx n="73" d="100"/>
          <a:sy n="73" d="100"/>
        </p:scale>
        <p:origin x="1140" y="4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2016"/>
    </p:cViewPr>
  </p:sorterViewPr>
  <p:notesViewPr>
    <p:cSldViewPr>
      <p:cViewPr varScale="1">
        <p:scale>
          <a:sx n="58" d="100"/>
          <a:sy n="58" d="100"/>
        </p:scale>
        <p:origin x="-1764"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5.xml"/><Relationship Id="rId1" Type="http://schemas.openxmlformats.org/officeDocument/2006/relationships/slide" Target="slides/slide10.xml"/><Relationship Id="rId4"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5363" name="Rectangle 3"/>
          <p:cNvSpPr>
            <a:spLocks noGrp="1" noChangeArrowheads="1"/>
          </p:cNvSpPr>
          <p:nvPr>
            <p:ph type="dt" sz="quarter" idx="1"/>
          </p:nvPr>
        </p:nvSpPr>
        <p:spPr bwMode="auto">
          <a:xfrm>
            <a:off x="3972560" y="0"/>
            <a:ext cx="3037840"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5364" name="Rectangle 4"/>
          <p:cNvSpPr>
            <a:spLocks noGrp="1" noChangeArrowheads="1"/>
          </p:cNvSpPr>
          <p:nvPr>
            <p:ph type="ftr" sz="quarter" idx="2"/>
          </p:nvPr>
        </p:nvSpPr>
        <p:spPr bwMode="auto">
          <a:xfrm>
            <a:off x="0" y="8831264"/>
            <a:ext cx="3037840"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en-US"/>
              <a:t>Foster and Kinship Care Orientation</a:t>
            </a:r>
          </a:p>
        </p:txBody>
      </p:sp>
      <p:sp>
        <p:nvSpPr>
          <p:cNvPr id="15365" name="Rectangle 5"/>
          <p:cNvSpPr>
            <a:spLocks noGrp="1" noChangeArrowheads="1"/>
          </p:cNvSpPr>
          <p:nvPr>
            <p:ph type="sldNum" sz="quarter" idx="3"/>
          </p:nvPr>
        </p:nvSpPr>
        <p:spPr bwMode="auto">
          <a:xfrm>
            <a:off x="3972560" y="8831264"/>
            <a:ext cx="3037840"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2C6B00E-3248-4FE0-882E-2F4F750E3D48}" type="slidenum">
              <a:rPr lang="en-US"/>
              <a:pPr>
                <a:defRPr/>
              </a:pPr>
              <a:t>‹#›</a:t>
            </a:fld>
            <a:endParaRPr lang="en-US"/>
          </a:p>
        </p:txBody>
      </p:sp>
    </p:spTree>
    <p:extLst>
      <p:ext uri="{BB962C8B-B14F-4D97-AF65-F5344CB8AC3E}">
        <p14:creationId xmlns:p14="http://schemas.microsoft.com/office/powerpoint/2010/main" val="1236486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840"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411" name="Rectangle 3"/>
          <p:cNvSpPr>
            <a:spLocks noGrp="1" noChangeArrowheads="1"/>
          </p:cNvSpPr>
          <p:nvPr>
            <p:ph type="dt" idx="1"/>
          </p:nvPr>
        </p:nvSpPr>
        <p:spPr bwMode="auto">
          <a:xfrm>
            <a:off x="3972560" y="0"/>
            <a:ext cx="3037840"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34720" y="4416426"/>
            <a:ext cx="5140960" cy="4183063"/>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31264"/>
            <a:ext cx="3037840"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415" name="Rectangle 7"/>
          <p:cNvSpPr>
            <a:spLocks noGrp="1" noChangeArrowheads="1"/>
          </p:cNvSpPr>
          <p:nvPr>
            <p:ph type="sldNum" sz="quarter" idx="5"/>
          </p:nvPr>
        </p:nvSpPr>
        <p:spPr bwMode="auto">
          <a:xfrm>
            <a:off x="3972560" y="8831264"/>
            <a:ext cx="3037840"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B460023-D079-42F7-B1A5-A7CBADB8FB08}" type="slidenum">
              <a:rPr lang="en-US"/>
              <a:pPr>
                <a:defRPr/>
              </a:pPr>
              <a:t>‹#›</a:t>
            </a:fld>
            <a:endParaRPr lang="en-US"/>
          </a:p>
        </p:txBody>
      </p:sp>
    </p:spTree>
    <p:extLst>
      <p:ext uri="{BB962C8B-B14F-4D97-AF65-F5344CB8AC3E}">
        <p14:creationId xmlns:p14="http://schemas.microsoft.com/office/powerpoint/2010/main" val="2166005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62240AA-D081-4237-9C9E-833C55E9E103}" type="slidenum">
              <a:rPr lang="en-US" altLang="en-US" smtClean="0"/>
              <a:pPr/>
              <a:t>1</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9561963-3831-47D2-BF5F-7A4393487985}" type="slidenum">
              <a:rPr lang="en-US" altLang="en-US" smtClean="0"/>
              <a:pPr/>
              <a:t>15</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460023-D079-42F7-B1A5-A7CBADB8FB08}" type="slidenum">
              <a:rPr lang="en-US" smtClean="0"/>
              <a:pPr>
                <a:defRPr/>
              </a:pPr>
              <a:t>16</a:t>
            </a:fld>
            <a:endParaRPr lang="en-US"/>
          </a:p>
        </p:txBody>
      </p:sp>
    </p:spTree>
    <p:extLst>
      <p:ext uri="{BB962C8B-B14F-4D97-AF65-F5344CB8AC3E}">
        <p14:creationId xmlns:p14="http://schemas.microsoft.com/office/powerpoint/2010/main" val="117952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796CFB0-8824-4495-BD3B-48E0515E4A39}" type="slidenum">
              <a:rPr lang="en-US" altLang="en-US" smtClean="0"/>
              <a:pPr/>
              <a:t>17</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9895428-A98B-4893-A1FA-782329F02FA6}" type="slidenum">
              <a:rPr lang="en-US" altLang="en-US" smtClean="0"/>
              <a:pPr/>
              <a:t>19</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F43A72B-A536-4A25-A67F-2ED36B2DB3A0}" type="slidenum">
              <a:rPr lang="en-US" altLang="en-US" smtClean="0"/>
              <a:pPr/>
              <a:t>23</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945FEFD9-1D7F-4FF7-AD9A-519796A53652}" type="datetime1">
              <a:rPr lang="en-US" smtClean="0"/>
              <a:pPr>
                <a:defRPr/>
              </a:pPr>
              <a:t>6/18/2020</a:t>
            </a:fld>
            <a:endParaRPr lang="en-US"/>
          </a:p>
        </p:txBody>
      </p:sp>
      <p:sp>
        <p:nvSpPr>
          <p:cNvPr id="17" name="Footer Placeholder 16"/>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772C01AD-DA41-4CF5-B371-6C6FD97CEA2C}"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8792BCD-E302-45CB-B3EB-206D430B82D2}" type="datetime1">
              <a:rPr lang="en-US" smtClean="0"/>
              <a:pPr>
                <a:defRPr/>
              </a:pPr>
              <a:t>6/18/2020</a:t>
            </a:fld>
            <a:endParaRPr lang="en-US"/>
          </a:p>
        </p:txBody>
      </p:sp>
      <p:sp>
        <p:nvSpPr>
          <p:cNvPr id="5" name="Footer Placeholder 4"/>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6" name="Slide Number Placeholder 5"/>
          <p:cNvSpPr>
            <a:spLocks noGrp="1"/>
          </p:cNvSpPr>
          <p:nvPr>
            <p:ph type="sldNum" sz="quarter" idx="12"/>
          </p:nvPr>
        </p:nvSpPr>
        <p:spPr/>
        <p:txBody>
          <a:bodyPr/>
          <a:lstStyle/>
          <a:p>
            <a:pPr>
              <a:defRPr/>
            </a:pPr>
            <a:fld id="{CA0BC2CB-9CBD-4F59-8112-5887A0745F9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9580CEFC-C5BF-4799-B2AF-86DEB615363C}"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FD2D822-300F-4532-8EB0-11E41D0E877D}" type="datetime1">
              <a:rPr lang="en-US" smtClean="0"/>
              <a:pPr>
                <a:defRPr/>
              </a:pPr>
              <a:t>6/18/2020</a:t>
            </a:fld>
            <a:endParaRPr lang="en-US"/>
          </a:p>
        </p:txBody>
      </p:sp>
      <p:sp>
        <p:nvSpPr>
          <p:cNvPr id="5" name="Footer Placeholder 4"/>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F6FE1E6E-F107-4743-B0D9-7A86985EB963}" type="datetime1">
              <a:rPr lang="en-US" smtClean="0"/>
              <a:pPr>
                <a:defRPr/>
              </a:pPr>
              <a:t>6/18/2020</a:t>
            </a:fld>
            <a:endParaRPr lang="en-US"/>
          </a:p>
        </p:txBody>
      </p:sp>
      <p:sp>
        <p:nvSpPr>
          <p:cNvPr id="5" name="Footer Placeholder 4"/>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76C00E28-F0D2-43FF-8D36-A3A6D1EF6DD8}"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4" name="Date Placeholder 3"/>
          <p:cNvSpPr>
            <a:spLocks noGrp="1"/>
          </p:cNvSpPr>
          <p:nvPr>
            <p:ph type="dt" sz="half" idx="10"/>
          </p:nvPr>
        </p:nvSpPr>
        <p:spPr/>
        <p:txBody>
          <a:bodyPr/>
          <a:lstStyle/>
          <a:p>
            <a:pPr>
              <a:defRPr/>
            </a:pPr>
            <a:fld id="{E59A6A16-C598-43CA-A4A7-4DDBE4E68980}" type="datetime1">
              <a:rPr lang="en-US" smtClean="0"/>
              <a:pPr>
                <a:defRPr/>
              </a:pPr>
              <a:t>6/18/2020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EBAB671D-761A-43E8-B380-74E803F87CEA}"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C5FB9BD3-28F9-4BFB-B188-2C8479441AA8}" type="datetime1">
              <a:rPr lang="en-US" smtClean="0"/>
              <a:pPr>
                <a:defRPr/>
              </a:pPr>
              <a:t>6/18/2020</a:t>
            </a:fld>
            <a:endParaRPr lang="en-US"/>
          </a:p>
        </p:txBody>
      </p:sp>
      <p:sp>
        <p:nvSpPr>
          <p:cNvPr id="6" name="Footer Placeholder 5"/>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7" name="Slide Number Placeholder 6"/>
          <p:cNvSpPr>
            <a:spLocks noGrp="1"/>
          </p:cNvSpPr>
          <p:nvPr>
            <p:ph type="sldNum" sz="quarter" idx="12"/>
          </p:nvPr>
        </p:nvSpPr>
        <p:spPr/>
        <p:txBody>
          <a:bodyPr/>
          <a:lstStyle/>
          <a:p>
            <a:pPr>
              <a:defRPr/>
            </a:pPr>
            <a:fld id="{4625D91B-ACC1-4030-890F-6B6FA5287DAE}"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D0FED6B1-3FA3-4241-87F3-978027CC5CE5}" type="datetime1">
              <a:rPr lang="en-US" smtClean="0"/>
              <a:pPr>
                <a:defRPr/>
              </a:pPr>
              <a:t>6/18/2020</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r>
              <a:rPr lang="en-US" smtClean="0"/>
              <a:t>Sacramento County Child Protective Services Resource Family Approval Orientation </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7A5FF12A-F4FA-4053-9042-F70FE33668EE}"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A57BD6A-C269-4656-AC71-2A6FB4B0CA4B}" type="datetime1">
              <a:rPr lang="en-US" smtClean="0"/>
              <a:pPr>
                <a:defRPr/>
              </a:pPr>
              <a:t>6/18/2020</a:t>
            </a:fld>
            <a:endParaRPr lang="en-US"/>
          </a:p>
        </p:txBody>
      </p:sp>
      <p:sp>
        <p:nvSpPr>
          <p:cNvPr id="4" name="Footer Placeholder 3"/>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8CC6B48B-0431-4354-B9AC-F5326B1A31E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DBC46018-FB05-4730-9F71-AAA4B7A716AD}" type="datetime1">
              <a:rPr lang="en-US" smtClean="0"/>
              <a:pPr>
                <a:defRPr/>
              </a:pPr>
              <a:t>6/18/2020</a:t>
            </a:fld>
            <a:endParaRPr lang="en-US"/>
          </a:p>
        </p:txBody>
      </p:sp>
      <p:sp>
        <p:nvSpPr>
          <p:cNvPr id="3" name="Footer Placeholder 2"/>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BD29C634-86F2-4850-B5C9-7441500F5A1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A89F9125-809C-4279-8218-40B146FFAD91}"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1C610EDD-F265-4E86-893A-E15F40AD78AB}" type="datetime1">
              <a:rPr lang="en-US" smtClean="0"/>
              <a:pPr>
                <a:defRPr/>
              </a:pPr>
              <a:t>6/18/2020</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r>
              <a:rPr lang="en-US" smtClean="0"/>
              <a:t>Sacramento County Child Protective Services Resource Family Approval Orientation </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E733C149-316F-49CB-9168-533F6963253F}"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795EAFE0-A2CC-4830-9E75-25F1BF2865ED}" type="datetime1">
              <a:rPr lang="en-US" smtClean="0"/>
              <a:pPr>
                <a:defRPr/>
              </a:pPr>
              <a:t>6/18/2020</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r>
              <a:rPr lang="en-US" smtClean="0"/>
              <a:t>Sacramento County Child Protective Services Resource Family Approval Orientation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4C5C231A-76FF-4F7A-B96F-511616361920}" type="datetime1">
              <a:rPr lang="en-US" smtClean="0"/>
              <a:pPr>
                <a:defRPr/>
              </a:pPr>
              <a:t>6/18/2020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r>
              <a:rPr lang="en-US" smtClean="0"/>
              <a:t>Sacramento County Child Protective Services Resource Family Approval Orientation </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7D6BAF0-F469-4814-82F2-FCDFFD014D4E}"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uffingtonpost.com/entry/black-kids-threatening_us_56b97d5ae4b01d80b247a194"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a-qTxh4bQAhUX52MKHVygBakQjRwIBw&amp;url=http://southwell.anglican.org/education/educationchildren-2/&amp;bvm=bv.137132246,d.cGc&amp;psig=AFQjCNFTJHEd8Bm7RgBzwebOB1oupb7YCw&amp;ust=1478037510609363"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ahUKEwiYmdOo9YXQAhUK5WMKHc8OCXcQjRwIBw&amp;url=http://newsok.com/article/3586521&amp;bvm=bv.137132246,d.cGc&amp;psig=AFQjCNH1-tdBMIFzlviZuCr71t5G8teDVQ&amp;ust=1478032985842576"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google.com/url?sa=i&amp;rct=j&amp;q=&amp;esrc=s&amp;source=images&amp;cd=&amp;cad=rja&amp;uact=8&amp;ved=0ahUKEwic1d2h9IXQAhVXVWMKHcmbANQQjRwIBw&amp;url=http://parentingsquad.com/prosquad-helping-children-who-have-been-adopted-process-their-past&amp;bvm=bv.137132246,d.cGc&amp;psig=AFQjCNH1-tdBMIFzlviZuCr71t5G8teDVQ&amp;ust=1478032985842576"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iJn5HY9IXQAhUU0WMKHVEPCVcQjRwIBw&amp;url=https://www.pactadopt.org/placement.html&amp;bvm=bv.137132246,d.cGc&amp;psig=AFQjCNH1-tdBMIFzlviZuCr71t5G8teDVQ&amp;ust=1478032985842576" TargetMode="Externa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ved=0ahUKEwiricO79IXQAhVLx2MKHfsECqoQjRwIBw&amp;url=http://www.adoptuskids.org/adoption-and-foster-care/parenting-support/for-adoptive-parents&amp;bvm=bv.137132246,d.cGc&amp;psig=AFQjCNH1-tdBMIFzlviZuCr71t5G8teDVQ&amp;ust=1478032985842576" TargetMode="External"/><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ved=0ahUKEwjt5JK_qYjQAhWDLmMKHRykDSoQjRwIBw&amp;url=http://www.intermountaincfc.org/ForCharities.aspx&amp;bvm=bv.137132246,d.cGc&amp;psig=AFQjCNF3cetHMQAKfX7UYYjoQ6bkDkPdXQ&amp;ust=147811593993396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imgres?imgurl=http://www.capk.org/wp-content/uploads/2015/08/logo-friendship1.png&amp;imgrefurl=http://www.capk.org/&amp;docid=Cd1ay9fHKTOs4M&amp;tbnid=hL_gfWYSStFJAM:&amp;w=274&amp;h=319&amp;bih=985&amp;biw=1920&amp;ved=0ahUKEwjZg-z1g4bQAhVG_mMKHQsgA2IQxiAIAg&amp;iact=c&amp;ictx=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3"/>
          <p:cNvSpPr>
            <a:spLocks noGrp="1" noChangeArrowheads="1"/>
          </p:cNvSpPr>
          <p:nvPr>
            <p:ph type="dt" sz="half" idx="10"/>
          </p:nvPr>
        </p:nvSpPr>
        <p:spPr>
          <a:xfrm>
            <a:off x="5791200" y="6248400"/>
            <a:ext cx="3044952" cy="365760"/>
          </a:xfrm>
          <a:noFill/>
        </p:spPr>
        <p:txBody>
          <a:bodyPr/>
          <a:lstStyle/>
          <a:p>
            <a:pPr algn="ctr"/>
            <a:fld id="{9286D4B4-653F-4F54-9F5F-395BAF519A22}" type="datetime1">
              <a:rPr lang="en-US" altLang="en-US" smtClean="0"/>
              <a:pPr algn="ctr"/>
              <a:t>6/18/2020</a:t>
            </a:fld>
            <a:r>
              <a:rPr lang="en-US" altLang="en-US" smtClean="0"/>
              <a:t> </a:t>
            </a:r>
            <a:endParaRPr lang="en-US" altLang="en-US" dirty="0" smtClean="0"/>
          </a:p>
          <a:p>
            <a:pPr algn="ctr"/>
            <a:r>
              <a:rPr lang="en-US" altLang="en-US" dirty="0" smtClean="0"/>
              <a:t>REVISED to RFA</a:t>
            </a:r>
          </a:p>
        </p:txBody>
      </p:sp>
      <p:sp>
        <p:nvSpPr>
          <p:cNvPr id="4099" name="Rectangle 14"/>
          <p:cNvSpPr>
            <a:spLocks noGrp="1" noChangeArrowheads="1"/>
          </p:cNvSpPr>
          <p:nvPr>
            <p:ph type="ftr" sz="quarter" idx="11"/>
          </p:nvPr>
        </p:nvSpPr>
        <p:spPr>
          <a:xfrm>
            <a:off x="2590800" y="5791200"/>
            <a:ext cx="3581400" cy="594360"/>
          </a:xfrm>
          <a:noFill/>
        </p:spPr>
        <p:txBody>
          <a:bodyPr/>
          <a:lstStyle/>
          <a:p>
            <a:pPr algn="ctr"/>
            <a:r>
              <a:rPr lang="en-US" altLang="en-US" smtClean="0"/>
              <a:t>Sacramento County Child Protective Services Resource Family Approval Orientation </a:t>
            </a:r>
            <a:endParaRPr lang="en-US" altLang="en-US" dirty="0" smtClean="0"/>
          </a:p>
        </p:txBody>
      </p:sp>
      <p:sp>
        <p:nvSpPr>
          <p:cNvPr id="4100" name="Rectangle 15"/>
          <p:cNvSpPr>
            <a:spLocks noGrp="1" noChangeArrowheads="1"/>
          </p:cNvSpPr>
          <p:nvPr>
            <p:ph type="sldNum" sz="quarter" idx="12"/>
          </p:nvPr>
        </p:nvSpPr>
        <p:spPr>
          <a:noFill/>
        </p:spPr>
        <p:txBody>
          <a:bodyPr/>
          <a:lstStyle/>
          <a:p>
            <a:fld id="{D5E868BF-9F00-4FDF-90CF-AA605A0495B5}" type="slidenum">
              <a:rPr lang="en-US" altLang="en-US" smtClean="0"/>
              <a:pPr/>
              <a:t>1</a:t>
            </a:fld>
            <a:endParaRPr lang="en-US" altLang="en-US" smtClean="0"/>
          </a:p>
        </p:txBody>
      </p:sp>
      <p:sp>
        <p:nvSpPr>
          <p:cNvPr id="11" name="Title 10"/>
          <p:cNvSpPr>
            <a:spLocks noGrp="1"/>
          </p:cNvSpPr>
          <p:nvPr>
            <p:ph type="ctrTitle"/>
          </p:nvPr>
        </p:nvSpPr>
        <p:spPr>
          <a:xfrm>
            <a:off x="762000" y="1752600"/>
            <a:ext cx="7696200" cy="1524961"/>
          </a:xfrm>
        </p:spPr>
        <p:txBody>
          <a:bodyPr/>
          <a:lstStyle/>
          <a:p>
            <a:r>
              <a:rPr lang="en-US" dirty="0" smtClean="0">
                <a:solidFill>
                  <a:schemeClr val="accent3">
                    <a:lumMod val="50000"/>
                  </a:schemeClr>
                </a:solidFill>
              </a:rPr>
              <a:t>Welcome</a:t>
            </a:r>
            <a:endParaRPr lang="en-US" dirty="0">
              <a:solidFill>
                <a:schemeClr val="accent3">
                  <a:lumMod val="50000"/>
                </a:schemeClr>
              </a:solidFill>
            </a:endParaRPr>
          </a:p>
        </p:txBody>
      </p:sp>
      <p:pic>
        <p:nvPicPr>
          <p:cNvPr id="4101" name="Picture 11" descr="1"/>
          <p:cNvPicPr>
            <a:picLocks noChangeAspect="1" noChangeArrowheads="1"/>
          </p:cNvPicPr>
          <p:nvPr/>
        </p:nvPicPr>
        <p:blipFill>
          <a:blip r:embed="rId3" cstate="print"/>
          <a:srcRect l="8444" t="-3334" r="6223"/>
          <a:stretch>
            <a:fillRect/>
          </a:stretch>
        </p:blipFill>
        <p:spPr bwMode="auto">
          <a:xfrm>
            <a:off x="533400" y="3124200"/>
            <a:ext cx="2123768" cy="2057400"/>
          </a:xfrm>
          <a:prstGeom prst="rect">
            <a:avLst/>
          </a:prstGeom>
          <a:noFill/>
          <a:ln w="9525">
            <a:noFill/>
            <a:miter lim="800000"/>
            <a:headEnd/>
            <a:tailEnd/>
          </a:ln>
        </p:spPr>
      </p:pic>
      <p:pic>
        <p:nvPicPr>
          <p:cNvPr id="4102" name="Picture 10" descr="1"/>
          <p:cNvPicPr>
            <a:picLocks noChangeAspect="1" noChangeArrowheads="1"/>
          </p:cNvPicPr>
          <p:nvPr/>
        </p:nvPicPr>
        <p:blipFill>
          <a:blip r:embed="rId4" cstate="print">
            <a:lum bright="20000"/>
          </a:blip>
          <a:srcRect l="5936" t="8797" r="16606" b="37585"/>
          <a:stretch>
            <a:fillRect/>
          </a:stretch>
        </p:blipFill>
        <p:spPr bwMode="auto">
          <a:xfrm>
            <a:off x="2667000" y="3200400"/>
            <a:ext cx="2109510" cy="1947862"/>
          </a:xfrm>
          <a:prstGeom prst="rect">
            <a:avLst/>
          </a:prstGeom>
          <a:noFill/>
          <a:ln w="9525">
            <a:noFill/>
            <a:miter lim="800000"/>
            <a:headEnd/>
            <a:tailEnd/>
          </a:ln>
        </p:spPr>
      </p:pic>
      <p:pic>
        <p:nvPicPr>
          <p:cNvPr id="4103" name="Picture 9" descr="1"/>
          <p:cNvPicPr>
            <a:picLocks noChangeAspect="1" noChangeArrowheads="1"/>
          </p:cNvPicPr>
          <p:nvPr/>
        </p:nvPicPr>
        <p:blipFill>
          <a:blip r:embed="rId5" cstate="print">
            <a:lum bright="20000"/>
          </a:blip>
          <a:srcRect l="18192" t="5104" b="19072"/>
          <a:stretch>
            <a:fillRect/>
          </a:stretch>
        </p:blipFill>
        <p:spPr bwMode="auto">
          <a:xfrm>
            <a:off x="4724400" y="3200400"/>
            <a:ext cx="2057400" cy="1981200"/>
          </a:xfrm>
          <a:prstGeom prst="rect">
            <a:avLst/>
          </a:prstGeom>
          <a:noFill/>
          <a:ln w="9525">
            <a:noFill/>
            <a:miter lim="800000"/>
            <a:headEnd/>
            <a:tailEnd/>
          </a:ln>
        </p:spPr>
      </p:pic>
      <p:sp>
        <p:nvSpPr>
          <p:cNvPr id="41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4" name="Rectangle 4"/>
          <p:cNvSpPr txBox="1">
            <a:spLocks noChangeArrowheads="1"/>
          </p:cNvSpPr>
          <p:nvPr/>
        </p:nvSpPr>
        <p:spPr bwMode="auto">
          <a:xfrm>
            <a:off x="138112" y="152400"/>
            <a:ext cx="8777287" cy="1828800"/>
          </a:xfrm>
          <a:prstGeom prst="rect">
            <a:avLst/>
          </a:prstGeom>
          <a:noFill/>
          <a:ln w="9525">
            <a:solidFill>
              <a:schemeClr val="tx1"/>
            </a:solidFill>
            <a:miter lim="800000"/>
            <a:headEnd/>
            <a:tailEnd/>
          </a:ln>
        </p:spPr>
        <p:txBody>
          <a:bodyPr anchor="ctr"/>
          <a:lstStyle/>
          <a:p>
            <a:pPr algn="ctr">
              <a:defRPr/>
            </a:pPr>
            <a:endParaRPr lang="en-US" sz="3600" b="1" kern="0" dirty="0" smtClean="0">
              <a:latin typeface="Americana XBdCn BT" pitchFamily="18" charset="0"/>
              <a:ea typeface="+mj-ea"/>
              <a:cs typeface="+mj-cs"/>
            </a:endParaRPr>
          </a:p>
          <a:p>
            <a:pPr algn="ctr">
              <a:defRPr/>
            </a:pPr>
            <a:endParaRPr lang="en-US" sz="3600" b="1" kern="0" dirty="0" smtClean="0">
              <a:latin typeface="Americana XBdCn BT" pitchFamily="18" charset="0"/>
              <a:ea typeface="+mj-ea"/>
              <a:cs typeface="+mj-cs"/>
            </a:endParaRPr>
          </a:p>
          <a:p>
            <a:pPr algn="ctr">
              <a:defRPr/>
            </a:pPr>
            <a:r>
              <a:rPr lang="en-US" sz="3600" b="1" kern="0" dirty="0" smtClean="0">
                <a:latin typeface="Americana XBdCn BT" pitchFamily="18" charset="0"/>
                <a:ea typeface="+mj-ea"/>
                <a:cs typeface="+mj-cs"/>
              </a:rPr>
              <a:t>Resource Family Approval</a:t>
            </a:r>
          </a:p>
          <a:p>
            <a:pPr algn="ctr">
              <a:defRPr/>
            </a:pPr>
            <a:r>
              <a:rPr lang="en-US" sz="3600" b="1" kern="0" dirty="0" smtClean="0">
                <a:latin typeface="Americana XBdCn BT" pitchFamily="18" charset="0"/>
                <a:ea typeface="+mj-ea"/>
                <a:cs typeface="+mj-cs"/>
              </a:rPr>
              <a:t>Orientation</a:t>
            </a:r>
          </a:p>
          <a:p>
            <a:pPr algn="ctr">
              <a:defRPr/>
            </a:pPr>
            <a:r>
              <a:rPr lang="en-US" sz="3600" b="1" kern="0" dirty="0" smtClean="0">
                <a:latin typeface="Americana XBdCn BT" pitchFamily="18" charset="0"/>
                <a:ea typeface="+mj-ea"/>
                <a:cs typeface="+mj-cs"/>
              </a:rPr>
              <a:t>We are glad you are here! </a:t>
            </a:r>
          </a:p>
          <a:p>
            <a:pPr algn="ctr">
              <a:defRPr/>
            </a:pPr>
            <a:r>
              <a:rPr lang="en-US" sz="3600" b="1" kern="0" dirty="0">
                <a:latin typeface="Americana XBdCn BT" pitchFamily="18" charset="0"/>
                <a:ea typeface="+mj-ea"/>
                <a:cs typeface="+mj-cs"/>
              </a:rPr>
              <a:t/>
            </a:r>
            <a:br>
              <a:rPr lang="en-US" sz="3600" b="1" kern="0" dirty="0">
                <a:latin typeface="Americana XBdCn BT" pitchFamily="18" charset="0"/>
                <a:ea typeface="+mj-ea"/>
                <a:cs typeface="+mj-cs"/>
              </a:rPr>
            </a:br>
            <a:endParaRPr lang="en-US" sz="2800" b="1" kern="0" dirty="0">
              <a:latin typeface="+mj-lt"/>
              <a:ea typeface="+mj-ea"/>
              <a:cs typeface="+mj-cs"/>
            </a:endParaRPr>
          </a:p>
        </p:txBody>
      </p:sp>
      <p:pic>
        <p:nvPicPr>
          <p:cNvPr id="7170" name="Picture 2" descr="https://encrypted-tbn2.gstatic.com/images?q=tbn:ANd9GcQZoFL-bwFQVW6ZA1ACCMX3G60-3NMHYJHpcYRoaNwC8_2jxjirHutQWT8">
            <a:hlinkClick r:id="rId6"/>
          </p:cNvPr>
          <p:cNvPicPr>
            <a:picLocks noChangeAspect="1" noChangeArrowheads="1"/>
          </p:cNvPicPr>
          <p:nvPr/>
        </p:nvPicPr>
        <p:blipFill>
          <a:blip r:embed="rId7" cstate="print"/>
          <a:srcRect/>
          <a:stretch>
            <a:fillRect/>
          </a:stretch>
        </p:blipFill>
        <p:spPr bwMode="auto">
          <a:xfrm>
            <a:off x="6781800" y="3200400"/>
            <a:ext cx="2001646" cy="1981200"/>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7" dur="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charRg st="4294967295" end="429496729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a:xfrm>
            <a:off x="457200" y="228600"/>
            <a:ext cx="8382000" cy="762000"/>
          </a:xfrm>
        </p:spPr>
        <p:txBody>
          <a:bodyPr>
            <a:normAutofit fontScale="90000"/>
          </a:bodyPr>
          <a:lstStyle/>
          <a:p>
            <a:pPr eaLnBrk="1" hangingPunct="1"/>
            <a:r>
              <a:rPr lang="en-US" altLang="en-US" sz="2400" b="1" dirty="0" smtClean="0">
                <a:solidFill>
                  <a:schemeClr val="tx1"/>
                </a:solidFill>
                <a:latin typeface="Californian FB" pitchFamily="18" charset="0"/>
              </a:rPr>
              <a:t>What is a Relative vs. a </a:t>
            </a:r>
            <a:br>
              <a:rPr lang="en-US" altLang="en-US" sz="2400" b="1" dirty="0" smtClean="0">
                <a:solidFill>
                  <a:schemeClr val="tx1"/>
                </a:solidFill>
                <a:latin typeface="Californian FB" pitchFamily="18" charset="0"/>
              </a:rPr>
            </a:br>
            <a:r>
              <a:rPr lang="en-US" altLang="en-US" sz="2400" b="1" dirty="0" smtClean="0">
                <a:latin typeface="Californian FB" pitchFamily="18" charset="0"/>
              </a:rPr>
              <a:t>Non Relative Extended Family Member</a:t>
            </a:r>
            <a:r>
              <a:rPr lang="en-US" altLang="en-US" sz="2400" b="1" dirty="0" smtClean="0">
                <a:solidFill>
                  <a:schemeClr val="tx1"/>
                </a:solidFill>
                <a:latin typeface="Californian FB" pitchFamily="18" charset="0"/>
              </a:rPr>
              <a:t> (NREFM)?</a:t>
            </a:r>
            <a:r>
              <a:rPr lang="en-US" altLang="en-US" sz="2400" dirty="0" smtClean="0"/>
              <a:t> </a:t>
            </a:r>
          </a:p>
        </p:txBody>
      </p:sp>
      <p:sp>
        <p:nvSpPr>
          <p:cNvPr id="43010" name="Date Placeholder 4"/>
          <p:cNvSpPr>
            <a:spLocks noGrp="1"/>
          </p:cNvSpPr>
          <p:nvPr>
            <p:ph type="dt" sz="half" idx="10"/>
          </p:nvPr>
        </p:nvSpPr>
        <p:spPr>
          <a:noFill/>
        </p:spPr>
        <p:txBody>
          <a:bodyPr/>
          <a:lstStyle/>
          <a:p>
            <a:fld id="{013F197C-05FA-4DE1-B594-A5AB7AA30A8D}" type="datetime1">
              <a:rPr lang="en-US" altLang="en-US" smtClean="0"/>
              <a:pPr/>
              <a:t>6/18/2020</a:t>
            </a:fld>
            <a:endParaRPr lang="en-US" altLang="en-US" smtClean="0"/>
          </a:p>
        </p:txBody>
      </p:sp>
      <p:sp>
        <p:nvSpPr>
          <p:cNvPr id="43011" name="Footer Placeholder 5"/>
          <p:cNvSpPr>
            <a:spLocks noGrp="1"/>
          </p:cNvSpPr>
          <p:nvPr>
            <p:ph type="ftr" sz="quarter" idx="11"/>
          </p:nvPr>
        </p:nvSpPr>
        <p:spPr>
          <a:xfrm>
            <a:off x="2362200" y="6172200"/>
            <a:ext cx="3581400" cy="457200"/>
          </a:xfrm>
          <a:noFill/>
        </p:spPr>
        <p:txBody>
          <a:bodyPr/>
          <a:lstStyle/>
          <a:p>
            <a:r>
              <a:rPr lang="en-US" altLang="en-US" dirty="0" smtClean="0"/>
              <a:t>Sacramento County Child Protective Services Resource Family Approval Orientation </a:t>
            </a:r>
          </a:p>
        </p:txBody>
      </p:sp>
      <p:sp>
        <p:nvSpPr>
          <p:cNvPr id="43012" name="Slide Number Placeholder 6"/>
          <p:cNvSpPr>
            <a:spLocks noGrp="1"/>
          </p:cNvSpPr>
          <p:nvPr>
            <p:ph type="sldNum" sz="quarter" idx="12"/>
          </p:nvPr>
        </p:nvSpPr>
        <p:spPr>
          <a:noFill/>
        </p:spPr>
        <p:txBody>
          <a:bodyPr/>
          <a:lstStyle/>
          <a:p>
            <a:fld id="{1D35DAD1-9EDC-4647-A47A-06CF71D98EBC}" type="slidenum">
              <a:rPr lang="en-US" altLang="en-US" smtClean="0"/>
              <a:pPr/>
              <a:t>10</a:t>
            </a:fld>
            <a:endParaRPr lang="en-US" altLang="en-US" smtClean="0"/>
          </a:p>
        </p:txBody>
      </p:sp>
      <p:sp>
        <p:nvSpPr>
          <p:cNvPr id="43014" name="Rectangle 3"/>
          <p:cNvSpPr>
            <a:spLocks noGrp="1" noChangeArrowheads="1"/>
          </p:cNvSpPr>
          <p:nvPr>
            <p:ph sz="half" idx="1"/>
          </p:nvPr>
        </p:nvSpPr>
        <p:spPr>
          <a:xfrm>
            <a:off x="381000" y="1600200"/>
            <a:ext cx="4038600" cy="2895600"/>
          </a:xfrm>
        </p:spPr>
        <p:txBody>
          <a:bodyPr>
            <a:normAutofit/>
          </a:bodyPr>
          <a:lstStyle/>
          <a:p>
            <a:pPr eaLnBrk="1" hangingPunct="1">
              <a:buFontTx/>
              <a:buNone/>
            </a:pPr>
            <a:r>
              <a:rPr lang="en-US" altLang="en-US" sz="3600" u="sng" dirty="0" smtClean="0">
                <a:solidFill>
                  <a:srgbClr val="0070C0"/>
                </a:solidFill>
              </a:rPr>
              <a:t>Relative Care</a:t>
            </a:r>
            <a:endParaRPr lang="en-US" altLang="en-US" sz="3600" dirty="0" smtClean="0">
              <a:solidFill>
                <a:srgbClr val="0070C0"/>
              </a:solidFill>
            </a:endParaRPr>
          </a:p>
          <a:p>
            <a:pPr eaLnBrk="1" hangingPunct="1">
              <a:buFontTx/>
              <a:buNone/>
            </a:pPr>
            <a:endParaRPr lang="en-US" altLang="en-US" sz="1000" dirty="0" smtClean="0"/>
          </a:p>
          <a:p>
            <a:pPr eaLnBrk="1" hangingPunct="1"/>
            <a:r>
              <a:rPr lang="en-US" altLang="en-US" dirty="0" smtClean="0"/>
              <a:t>Family Member</a:t>
            </a:r>
          </a:p>
          <a:p>
            <a:pPr eaLnBrk="1" hangingPunct="1"/>
            <a:r>
              <a:rPr lang="en-US" altLang="en-US" dirty="0" smtClean="0"/>
              <a:t>Grandparent</a:t>
            </a:r>
          </a:p>
          <a:p>
            <a:pPr eaLnBrk="1" hangingPunct="1"/>
            <a:r>
              <a:rPr lang="en-US" altLang="en-US" dirty="0" smtClean="0"/>
              <a:t>Aunt or Uncle</a:t>
            </a:r>
          </a:p>
          <a:p>
            <a:pPr eaLnBrk="1" hangingPunct="1"/>
            <a:r>
              <a:rPr lang="en-US" altLang="en-US" dirty="0" smtClean="0"/>
              <a:t>Cousin</a:t>
            </a:r>
          </a:p>
          <a:p>
            <a:pPr eaLnBrk="1" hangingPunct="1">
              <a:buFontTx/>
              <a:buNone/>
            </a:pPr>
            <a:endParaRPr lang="en-US" altLang="en-US" dirty="0" smtClean="0"/>
          </a:p>
        </p:txBody>
      </p:sp>
      <p:sp>
        <p:nvSpPr>
          <p:cNvPr id="43015" name="Rectangle 4"/>
          <p:cNvSpPr>
            <a:spLocks noGrp="1" noChangeArrowheads="1"/>
          </p:cNvSpPr>
          <p:nvPr>
            <p:ph sz="half" idx="2"/>
          </p:nvPr>
        </p:nvSpPr>
        <p:spPr>
          <a:xfrm>
            <a:off x="4648200" y="1600200"/>
            <a:ext cx="4191000" cy="4572000"/>
          </a:xfrm>
        </p:spPr>
        <p:txBody>
          <a:bodyPr>
            <a:normAutofit/>
          </a:bodyPr>
          <a:lstStyle/>
          <a:p>
            <a:pPr marL="533400" indent="-533400" eaLnBrk="1" hangingPunct="1">
              <a:buFontTx/>
              <a:buNone/>
            </a:pPr>
            <a:r>
              <a:rPr lang="en-US" altLang="en-US" sz="3600" u="sng" dirty="0" smtClean="0">
                <a:solidFill>
                  <a:srgbClr val="0070C0"/>
                </a:solidFill>
              </a:rPr>
              <a:t>Non- Relative Care</a:t>
            </a:r>
            <a:endParaRPr lang="en-US" altLang="en-US" sz="3600" dirty="0" smtClean="0">
              <a:solidFill>
                <a:srgbClr val="0070C0"/>
              </a:solidFill>
            </a:endParaRPr>
          </a:p>
          <a:p>
            <a:pPr marL="533400" indent="-533400" eaLnBrk="1" hangingPunct="1">
              <a:buFontTx/>
              <a:buNone/>
            </a:pPr>
            <a:endParaRPr lang="en-US" altLang="en-US" sz="1000" dirty="0" smtClean="0"/>
          </a:p>
          <a:p>
            <a:pPr marL="533400" indent="-533400" eaLnBrk="1" hangingPunct="1"/>
            <a:r>
              <a:rPr lang="en-US" altLang="en-US" dirty="0" smtClean="0"/>
              <a:t>An adult who has a prior familial or mentoring relationship with the child.</a:t>
            </a:r>
          </a:p>
          <a:p>
            <a:pPr marL="533400" indent="-533400" eaLnBrk="1" hangingPunct="1"/>
            <a:r>
              <a:rPr lang="en-US" altLang="en-US" dirty="0" smtClean="0"/>
              <a:t>E.g. - A coach, teacher, close family friend or neighbor.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Date Placeholder 3"/>
          <p:cNvSpPr>
            <a:spLocks noGrp="1"/>
          </p:cNvSpPr>
          <p:nvPr>
            <p:ph type="dt" sz="half" idx="10"/>
          </p:nvPr>
        </p:nvSpPr>
        <p:spPr>
          <a:noFill/>
        </p:spPr>
        <p:txBody>
          <a:bodyPr/>
          <a:lstStyle/>
          <a:p>
            <a:fld id="{0E63913B-C2E8-496C-9266-B746A98C5C05}" type="datetime1">
              <a:rPr lang="en-US" altLang="en-US" smtClean="0"/>
              <a:pPr/>
              <a:t>6/18/2020</a:t>
            </a:fld>
            <a:endParaRPr lang="en-US" altLang="en-US" smtClean="0"/>
          </a:p>
        </p:txBody>
      </p:sp>
      <p:sp>
        <p:nvSpPr>
          <p:cNvPr id="18436" name="Footer Placeholder 4"/>
          <p:cNvSpPr>
            <a:spLocks noGrp="1"/>
          </p:cNvSpPr>
          <p:nvPr>
            <p:ph type="ftr" sz="quarter" idx="11"/>
          </p:nvPr>
        </p:nvSpPr>
        <p:spPr>
          <a:xfrm>
            <a:off x="2819400" y="6096000"/>
            <a:ext cx="3581400" cy="528208"/>
          </a:xfrm>
          <a:noFill/>
        </p:spPr>
        <p:txBody>
          <a:bodyPr/>
          <a:lstStyle/>
          <a:p>
            <a:r>
              <a:rPr lang="en-US" altLang="en-US" dirty="0" smtClean="0"/>
              <a:t>Sacramento County Child Protective Services Resource Family Approval Orientation </a:t>
            </a:r>
          </a:p>
        </p:txBody>
      </p:sp>
      <p:sp>
        <p:nvSpPr>
          <p:cNvPr id="18437" name="Slide Number Placeholder 5"/>
          <p:cNvSpPr>
            <a:spLocks noGrp="1"/>
          </p:cNvSpPr>
          <p:nvPr>
            <p:ph type="sldNum" sz="quarter" idx="12"/>
          </p:nvPr>
        </p:nvSpPr>
        <p:spPr>
          <a:noFill/>
        </p:spPr>
        <p:txBody>
          <a:bodyPr/>
          <a:lstStyle/>
          <a:p>
            <a:fld id="{FD3DDDAE-83A7-43DC-9002-8D39903631DE}" type="slidenum">
              <a:rPr lang="en-US" altLang="en-US" smtClean="0"/>
              <a:pPr/>
              <a:t>11</a:t>
            </a:fld>
            <a:endParaRPr lang="en-US" altLang="en-US" smtClean="0"/>
          </a:p>
        </p:txBody>
      </p:sp>
      <p:sp>
        <p:nvSpPr>
          <p:cNvPr id="3" name="Content Placeholder 2"/>
          <p:cNvSpPr>
            <a:spLocks noGrp="1"/>
          </p:cNvSpPr>
          <p:nvPr>
            <p:ph sz="quarter" idx="1"/>
          </p:nvPr>
        </p:nvSpPr>
        <p:spPr>
          <a:xfrm>
            <a:off x="2971800" y="228600"/>
            <a:ext cx="5791200" cy="609600"/>
          </a:xfrm>
        </p:spPr>
        <p:txBody>
          <a:bodyPr>
            <a:noAutofit/>
          </a:bodyPr>
          <a:lstStyle/>
          <a:p>
            <a:pPr>
              <a:buFontTx/>
              <a:buNone/>
              <a:defRPr/>
            </a:pPr>
            <a:r>
              <a:rPr lang="en-US" sz="2800" dirty="0" smtClean="0">
                <a:solidFill>
                  <a:srgbClr val="0070C0"/>
                </a:solidFill>
                <a:latin typeface="Arial Narrow" pitchFamily="34" charset="0"/>
              </a:rPr>
              <a:t>Why do we need you, who are our children in foster care? </a:t>
            </a:r>
          </a:p>
        </p:txBody>
      </p:sp>
      <p:pic>
        <p:nvPicPr>
          <p:cNvPr id="77826" name="Picture 2" descr="Image result for images of children">
            <a:hlinkClick r:id="rId2"/>
          </p:cNvPr>
          <p:cNvPicPr>
            <a:picLocks noChangeAspect="1" noChangeArrowheads="1"/>
          </p:cNvPicPr>
          <p:nvPr/>
        </p:nvPicPr>
        <p:blipFill>
          <a:blip r:embed="rId3" cstate="print"/>
          <a:srcRect/>
          <a:stretch>
            <a:fillRect/>
          </a:stretch>
        </p:blipFill>
        <p:spPr bwMode="auto">
          <a:xfrm>
            <a:off x="304800" y="228600"/>
            <a:ext cx="2667000" cy="1600200"/>
          </a:xfrm>
          <a:prstGeom prst="rect">
            <a:avLst/>
          </a:prstGeom>
          <a:blipFill>
            <a:blip r:embed="rId4" cstate="print"/>
            <a:tile tx="0" ty="0" sx="100000" sy="100000" flip="none" algn="tl"/>
          </a:blipFill>
        </p:spPr>
      </p:pic>
      <p:sp>
        <p:nvSpPr>
          <p:cNvPr id="7" name="Rectangle 6"/>
          <p:cNvSpPr/>
          <p:nvPr/>
        </p:nvSpPr>
        <p:spPr>
          <a:xfrm>
            <a:off x="457200" y="1981200"/>
            <a:ext cx="8305800" cy="4081117"/>
          </a:xfrm>
          <a:prstGeom prst="rect">
            <a:avLst/>
          </a:prstGeom>
        </p:spPr>
        <p:txBody>
          <a:bodyPr wrap="square">
            <a:spAutoFit/>
          </a:bodyPr>
          <a:lstStyle/>
          <a:p>
            <a:pPr marL="609600" indent="-609600">
              <a:lnSpc>
                <a:spcPct val="90000"/>
              </a:lnSpc>
              <a:buClr>
                <a:srgbClr val="0070C0"/>
              </a:buClr>
              <a:buNone/>
            </a:pPr>
            <a:endParaRPr lang="en-US" altLang="en-US" sz="1600" u="sng" dirty="0" smtClean="0"/>
          </a:p>
          <a:p>
            <a:pPr marL="609600" indent="-609600">
              <a:lnSpc>
                <a:spcPct val="90000"/>
              </a:lnSpc>
              <a:buClr>
                <a:srgbClr val="0070C0"/>
              </a:buClr>
              <a:buNone/>
            </a:pPr>
            <a:r>
              <a:rPr lang="en-US" altLang="en-US" sz="2800" b="1" u="sng" dirty="0" smtClean="0">
                <a:solidFill>
                  <a:srgbClr val="BC7164"/>
                </a:solidFill>
              </a:rPr>
              <a:t>Children in foster care may have experienced</a:t>
            </a:r>
            <a:r>
              <a:rPr lang="en-US" altLang="en-US" sz="2800" b="1" dirty="0" smtClean="0">
                <a:solidFill>
                  <a:srgbClr val="BC7164"/>
                </a:solidFill>
              </a:rPr>
              <a:t>:</a:t>
            </a:r>
          </a:p>
          <a:p>
            <a:pPr marL="609600" indent="-609600">
              <a:lnSpc>
                <a:spcPct val="90000"/>
              </a:lnSpc>
              <a:buClr>
                <a:srgbClr val="0070C0"/>
              </a:buClr>
              <a:buNone/>
            </a:pPr>
            <a:r>
              <a:rPr lang="en-US" altLang="en-US" sz="2800" dirty="0" smtClean="0">
                <a:solidFill>
                  <a:srgbClr val="0070C0"/>
                </a:solidFill>
              </a:rPr>
              <a:t>Neglect </a:t>
            </a:r>
            <a:r>
              <a:rPr lang="en-US" altLang="en-US" sz="2800" dirty="0" smtClean="0"/>
              <a:t>~ </a:t>
            </a:r>
            <a:r>
              <a:rPr lang="en-US" altLang="en-US" sz="2800" dirty="0" smtClean="0">
                <a:solidFill>
                  <a:srgbClr val="0070C0"/>
                </a:solidFill>
              </a:rPr>
              <a:t>Abandonment</a:t>
            </a:r>
            <a:r>
              <a:rPr lang="en-US" altLang="en-US" sz="2800" dirty="0" smtClean="0"/>
              <a:t> ~ </a:t>
            </a:r>
            <a:r>
              <a:rPr lang="en-US" altLang="en-US" sz="2800" dirty="0" smtClean="0">
                <a:solidFill>
                  <a:srgbClr val="0070C0"/>
                </a:solidFill>
              </a:rPr>
              <a:t>Physical Abuse </a:t>
            </a:r>
            <a:r>
              <a:rPr lang="en-US" altLang="en-US" sz="2800" dirty="0" smtClean="0"/>
              <a:t>~ </a:t>
            </a:r>
          </a:p>
          <a:p>
            <a:pPr marL="609600" indent="-609600">
              <a:lnSpc>
                <a:spcPct val="90000"/>
              </a:lnSpc>
              <a:buClr>
                <a:srgbClr val="0070C0"/>
              </a:buClr>
              <a:buNone/>
            </a:pPr>
            <a:r>
              <a:rPr lang="en-US" altLang="en-US" sz="2800" dirty="0" smtClean="0">
                <a:solidFill>
                  <a:srgbClr val="0070C0"/>
                </a:solidFill>
              </a:rPr>
              <a:t>Sexual  Abuse  </a:t>
            </a:r>
            <a:r>
              <a:rPr lang="en-US" altLang="en-US" sz="2800" dirty="0" smtClean="0"/>
              <a:t>~  </a:t>
            </a:r>
            <a:r>
              <a:rPr lang="en-US" altLang="en-US" sz="2800" dirty="0" smtClean="0">
                <a:solidFill>
                  <a:srgbClr val="0070C0"/>
                </a:solidFill>
              </a:rPr>
              <a:t>Emotional  Abuse </a:t>
            </a:r>
            <a:r>
              <a:rPr lang="en-US" altLang="en-US" sz="2800" dirty="0" smtClean="0"/>
              <a:t>~ </a:t>
            </a:r>
          </a:p>
          <a:p>
            <a:pPr marL="609600" indent="-609600">
              <a:lnSpc>
                <a:spcPct val="90000"/>
              </a:lnSpc>
              <a:buClr>
                <a:srgbClr val="0070C0"/>
              </a:buClr>
              <a:buNone/>
            </a:pPr>
            <a:r>
              <a:rPr lang="en-US" altLang="en-US" sz="2800" dirty="0" smtClean="0">
                <a:solidFill>
                  <a:srgbClr val="0070C0"/>
                </a:solidFill>
              </a:rPr>
              <a:t>Domestic Violence </a:t>
            </a:r>
            <a:r>
              <a:rPr lang="en-US" altLang="en-US" sz="2800" dirty="0" smtClean="0"/>
              <a:t>~  </a:t>
            </a:r>
            <a:r>
              <a:rPr lang="en-US" altLang="en-US" sz="2800" dirty="0" smtClean="0">
                <a:solidFill>
                  <a:srgbClr val="0070C0"/>
                </a:solidFill>
              </a:rPr>
              <a:t>Exposure to drugs In-Utero </a:t>
            </a:r>
          </a:p>
          <a:p>
            <a:pPr marL="609600" indent="-609600" algn="ctr">
              <a:lnSpc>
                <a:spcPct val="90000"/>
              </a:lnSpc>
              <a:buClr>
                <a:srgbClr val="0070C0"/>
              </a:buClr>
              <a:buNone/>
            </a:pPr>
            <a:r>
              <a:rPr lang="en-US" altLang="en-US" sz="3200" dirty="0" smtClean="0">
                <a:solidFill>
                  <a:srgbClr val="00B050"/>
                </a:solidFill>
              </a:rPr>
              <a:t>Trauma and Loss are two main themes of our children in care, they need supportive and healing environments to be able to get through this process and have better outcomes in adult life.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Date Placeholder 4"/>
          <p:cNvSpPr txBox="1">
            <a:spLocks noGrp="1"/>
          </p:cNvSpPr>
          <p:nvPr/>
        </p:nvSpPr>
        <p:spPr bwMode="auto">
          <a:xfrm>
            <a:off x="762000" y="6172200"/>
            <a:ext cx="1905000" cy="457200"/>
          </a:xfrm>
          <a:prstGeom prst="rect">
            <a:avLst/>
          </a:prstGeom>
          <a:noFill/>
          <a:ln w="9525">
            <a:noFill/>
            <a:miter lim="800000"/>
            <a:headEnd/>
            <a:tailEnd/>
          </a:ln>
        </p:spPr>
        <p:txBody>
          <a:bodyPr anchor="b"/>
          <a:lstStyle/>
          <a:p>
            <a:pPr>
              <a:spcBef>
                <a:spcPct val="50000"/>
              </a:spcBef>
            </a:pPr>
            <a:endParaRPr lang="en-US" altLang="en-US" sz="1400" dirty="0"/>
          </a:p>
        </p:txBody>
      </p:sp>
      <p:sp>
        <p:nvSpPr>
          <p:cNvPr id="1042" name="Footer Placeholder 5"/>
          <p:cNvSpPr txBox="1">
            <a:spLocks noGrp="1"/>
          </p:cNvSpPr>
          <p:nvPr/>
        </p:nvSpPr>
        <p:spPr bwMode="auto">
          <a:xfrm>
            <a:off x="3124200" y="6248400"/>
            <a:ext cx="2895600" cy="457200"/>
          </a:xfrm>
          <a:prstGeom prst="rect">
            <a:avLst/>
          </a:prstGeom>
          <a:noFill/>
          <a:ln w="9525">
            <a:noFill/>
            <a:miter lim="800000"/>
            <a:headEnd/>
            <a:tailEnd/>
          </a:ln>
        </p:spPr>
        <p:txBody>
          <a:bodyPr anchor="b"/>
          <a:lstStyle/>
          <a:p>
            <a:pPr algn="ctr">
              <a:spcBef>
                <a:spcPct val="50000"/>
              </a:spcBef>
            </a:pPr>
            <a:endParaRPr lang="en-US" altLang="en-US" sz="1400" dirty="0"/>
          </a:p>
        </p:txBody>
      </p:sp>
      <p:sp>
        <p:nvSpPr>
          <p:cNvPr id="1043"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anchor="b"/>
          <a:lstStyle/>
          <a:p>
            <a:pPr algn="r">
              <a:spcBef>
                <a:spcPct val="50000"/>
              </a:spcBef>
            </a:pPr>
            <a:fld id="{761A3E79-8823-4E81-93AD-0F4B8BC9B8FA}" type="slidenum">
              <a:rPr lang="en-US" altLang="en-US" sz="1400"/>
              <a:pPr algn="r">
                <a:spcBef>
                  <a:spcPct val="50000"/>
                </a:spcBef>
              </a:pPr>
              <a:t>12</a:t>
            </a:fld>
            <a:endParaRPr lang="en-US" altLang="en-US" sz="1400"/>
          </a:p>
        </p:txBody>
      </p:sp>
      <p:sp>
        <p:nvSpPr>
          <p:cNvPr id="1044" name="Rectangle 4"/>
          <p:cNvSpPr>
            <a:spLocks noGrp="1" noChangeArrowheads="1"/>
          </p:cNvSpPr>
          <p:nvPr>
            <p:ph type="title" idx="4294967295"/>
          </p:nvPr>
        </p:nvSpPr>
        <p:spPr>
          <a:xfrm>
            <a:off x="304800" y="685800"/>
            <a:ext cx="8534400" cy="533400"/>
          </a:xfrm>
        </p:spPr>
        <p:txBody>
          <a:bodyPr>
            <a:normAutofit fontScale="90000"/>
          </a:bodyPr>
          <a:lstStyle/>
          <a:p>
            <a:pPr eaLnBrk="1" hangingPunct="1"/>
            <a:r>
              <a:rPr lang="en-US" altLang="en-US" sz="3600" dirty="0" smtClean="0"/>
              <a:t/>
            </a:r>
            <a:br>
              <a:rPr lang="en-US" altLang="en-US" sz="3600" dirty="0" smtClean="0"/>
            </a:br>
            <a:r>
              <a:rPr lang="en-US" altLang="en-US" sz="3600" dirty="0" smtClean="0"/>
              <a:t>  </a:t>
            </a:r>
            <a:r>
              <a:rPr lang="en-US" altLang="en-US" sz="3600" dirty="0" smtClean="0">
                <a:solidFill>
                  <a:srgbClr val="0070C0"/>
                </a:solidFill>
                <a:latin typeface="Segoe Script" pitchFamily="34" charset="0"/>
              </a:rPr>
              <a:t>What is a Resource Family and what is new with the foster process?</a:t>
            </a:r>
          </a:p>
        </p:txBody>
      </p:sp>
      <p:sp>
        <p:nvSpPr>
          <p:cNvPr id="15" name="TextBox 14"/>
          <p:cNvSpPr txBox="1"/>
          <p:nvPr/>
        </p:nvSpPr>
        <p:spPr>
          <a:xfrm>
            <a:off x="304800" y="1143000"/>
            <a:ext cx="8510415" cy="2769989"/>
          </a:xfrm>
          <a:prstGeom prst="rect">
            <a:avLst/>
          </a:prstGeom>
          <a:noFill/>
        </p:spPr>
        <p:txBody>
          <a:bodyPr wrap="square" rtlCol="0">
            <a:spAutoFit/>
          </a:bodyPr>
          <a:lstStyle/>
          <a:p>
            <a:r>
              <a:rPr lang="en-US" sz="2000" b="1" dirty="0" smtClean="0">
                <a:solidFill>
                  <a:srgbClr val="00B050"/>
                </a:solidFill>
                <a:latin typeface="Arial Narrow" pitchFamily="34" charset="0"/>
              </a:rPr>
              <a:t>Resource Family Approval Legislation’s Intention Is To:</a:t>
            </a:r>
          </a:p>
          <a:p>
            <a:pPr>
              <a:buFont typeface="Wingdings" pitchFamily="2" charset="2"/>
              <a:buChar char="v"/>
            </a:pPr>
            <a:r>
              <a:rPr lang="en-US" sz="1800" dirty="0" smtClean="0">
                <a:latin typeface="Arial Narrow" pitchFamily="34" charset="0"/>
              </a:rPr>
              <a:t>  </a:t>
            </a:r>
            <a:r>
              <a:rPr lang="en-US" sz="2000" dirty="0" smtClean="0">
                <a:latin typeface="Arial Narrow" pitchFamily="34" charset="0"/>
              </a:rPr>
              <a:t>Balance approval standards for </a:t>
            </a:r>
            <a:r>
              <a:rPr lang="en-US" sz="2000" b="1" dirty="0" smtClean="0">
                <a:latin typeface="Arial Narrow" pitchFamily="34" charset="0"/>
              </a:rPr>
              <a:t>all</a:t>
            </a:r>
            <a:r>
              <a:rPr lang="en-US" sz="2000" dirty="0" smtClean="0">
                <a:latin typeface="Arial Narrow" pitchFamily="34" charset="0"/>
              </a:rPr>
              <a:t> caregivers</a:t>
            </a:r>
          </a:p>
          <a:p>
            <a:pPr>
              <a:buFont typeface="Wingdings" pitchFamily="2" charset="2"/>
              <a:buChar char="v"/>
            </a:pPr>
            <a:r>
              <a:rPr lang="en-US" sz="2000" dirty="0" smtClean="0">
                <a:latin typeface="Arial Narrow" pitchFamily="34" charset="0"/>
              </a:rPr>
              <a:t>  Incorporate an assessment to better know a family and support and prepare them for foster  care, adoption, or guardianship.</a:t>
            </a:r>
          </a:p>
          <a:p>
            <a:pPr>
              <a:buFont typeface="Wingdings" pitchFamily="2" charset="2"/>
              <a:buChar char="v"/>
            </a:pPr>
            <a:r>
              <a:rPr lang="en-US" sz="2000" dirty="0" smtClean="0">
                <a:latin typeface="Arial Narrow" pitchFamily="34" charset="0"/>
              </a:rPr>
              <a:t>  Eliminate duplication in the approval process for families who wish to provide permanency</a:t>
            </a:r>
            <a:r>
              <a:rPr lang="en-US" sz="1800" dirty="0" smtClean="0">
                <a:latin typeface="Arial Narrow" pitchFamily="34" charset="0"/>
              </a:rPr>
              <a:t>.</a:t>
            </a:r>
          </a:p>
          <a:p>
            <a:pPr>
              <a:buFont typeface="Wingdings" pitchFamily="2" charset="2"/>
              <a:buChar char="v"/>
            </a:pPr>
            <a:r>
              <a:rPr lang="en-US" sz="1800" dirty="0" smtClean="0">
                <a:latin typeface="Arial Narrow" pitchFamily="34" charset="0"/>
              </a:rPr>
              <a:t>  Approved homes will be able to provide permanency if they are willing and assessed to be able to do so. </a:t>
            </a:r>
          </a:p>
          <a:p>
            <a:endParaRPr lang="en-US" sz="1800" dirty="0">
              <a:latin typeface="Arial Narrow" pitchFamily="34" charset="0"/>
            </a:endParaRPr>
          </a:p>
        </p:txBody>
      </p:sp>
      <p:sp>
        <p:nvSpPr>
          <p:cNvPr id="18" name="TextBox 17"/>
          <p:cNvSpPr txBox="1"/>
          <p:nvPr/>
        </p:nvSpPr>
        <p:spPr>
          <a:xfrm>
            <a:off x="533400" y="2895600"/>
            <a:ext cx="7772400" cy="4093428"/>
          </a:xfrm>
          <a:prstGeom prst="rect">
            <a:avLst/>
          </a:prstGeom>
          <a:noFill/>
        </p:spPr>
        <p:txBody>
          <a:bodyPr wrap="square" rtlCol="0">
            <a:spAutoFit/>
          </a:bodyPr>
          <a:lstStyle/>
          <a:p>
            <a:pPr algn="ctr"/>
            <a:endParaRPr lang="en-US" dirty="0" smtClean="0">
              <a:solidFill>
                <a:srgbClr val="0070C0"/>
              </a:solidFill>
              <a:latin typeface="Arial Narrow" pitchFamily="34" charset="0"/>
            </a:endParaRPr>
          </a:p>
          <a:p>
            <a:pPr algn="ctr"/>
            <a:r>
              <a:rPr lang="en-US" b="1" dirty="0" smtClean="0">
                <a:solidFill>
                  <a:srgbClr val="0070C0"/>
                </a:solidFill>
                <a:latin typeface="Arial Narrow" pitchFamily="34" charset="0"/>
              </a:rPr>
              <a:t>One</a:t>
            </a:r>
            <a:r>
              <a:rPr lang="en-US" dirty="0" smtClean="0">
                <a:solidFill>
                  <a:srgbClr val="0070C0"/>
                </a:solidFill>
                <a:latin typeface="Arial Narrow" pitchFamily="34" charset="0"/>
              </a:rPr>
              <a:t> Approval Standard for all Caregivers</a:t>
            </a:r>
          </a:p>
          <a:p>
            <a:pPr lvl="1">
              <a:buFont typeface="Arial" pitchFamily="34" charset="0"/>
              <a:buChar char="•"/>
            </a:pPr>
            <a:r>
              <a:rPr lang="en-US" sz="2000" dirty="0" smtClean="0">
                <a:latin typeface="Arial Narrow" pitchFamily="34" charset="0"/>
              </a:rPr>
              <a:t>1 Application</a:t>
            </a:r>
          </a:p>
          <a:p>
            <a:pPr lvl="1">
              <a:buFont typeface="Arial" pitchFamily="34" charset="0"/>
              <a:buChar char="•"/>
            </a:pPr>
            <a:r>
              <a:rPr lang="en-US" sz="2000" dirty="0" smtClean="0">
                <a:latin typeface="Arial Narrow" pitchFamily="34" charset="0"/>
              </a:rPr>
              <a:t>1 Criminal background check</a:t>
            </a:r>
          </a:p>
          <a:p>
            <a:pPr lvl="1">
              <a:buFont typeface="Arial" pitchFamily="34" charset="0"/>
              <a:buChar char="•"/>
            </a:pPr>
            <a:r>
              <a:rPr lang="en-US" sz="2000" dirty="0" smtClean="0">
                <a:latin typeface="Arial Narrow" pitchFamily="34" charset="0"/>
              </a:rPr>
              <a:t>1 environmental assessment of the home and capacity assessment</a:t>
            </a:r>
          </a:p>
          <a:p>
            <a:pPr lvl="1">
              <a:buFont typeface="Arial" pitchFamily="34" charset="0"/>
              <a:buChar char="•"/>
            </a:pPr>
            <a:r>
              <a:rPr lang="en-US" sz="2000" dirty="0" smtClean="0">
                <a:latin typeface="Arial Narrow" pitchFamily="34" charset="0"/>
              </a:rPr>
              <a:t>Family evaluation- 3 interviews</a:t>
            </a:r>
          </a:p>
          <a:p>
            <a:pPr lvl="1">
              <a:buFont typeface="Arial" pitchFamily="34" charset="0"/>
              <a:buChar char="•"/>
            </a:pPr>
            <a:r>
              <a:rPr lang="en-US" sz="2000" dirty="0" smtClean="0">
                <a:latin typeface="Arial Narrow" pitchFamily="34" charset="0"/>
              </a:rPr>
              <a:t>Pre and post approval training (12 hours) for all families- will be enrolled once application packet is submitted (both applicants will need to attend)</a:t>
            </a:r>
          </a:p>
          <a:p>
            <a:pPr lvl="1">
              <a:buFont typeface="Arial" pitchFamily="34" charset="0"/>
              <a:buChar char="•"/>
            </a:pPr>
            <a:r>
              <a:rPr lang="en-US" sz="2000" dirty="0" smtClean="0">
                <a:latin typeface="Arial Narrow" pitchFamily="34" charset="0"/>
              </a:rPr>
              <a:t>Procedures for expedited placements </a:t>
            </a:r>
          </a:p>
          <a:p>
            <a:pPr lvl="1">
              <a:buFont typeface="Arial" pitchFamily="34" charset="0"/>
              <a:buChar char="•"/>
            </a:pPr>
            <a:endParaRPr lang="en-US" dirty="0" smtClean="0">
              <a:latin typeface="Arial Narrow" pitchFamily="34" charset="0"/>
            </a:endParaRPr>
          </a:p>
          <a:p>
            <a:endParaRPr lang="en-US" dirty="0" smtClean="0">
              <a:latin typeface="Arial Narrow" pitchFamily="34" charset="0"/>
            </a:endParaRPr>
          </a:p>
          <a:p>
            <a:endParaRPr lang="en-US" dirty="0">
              <a:latin typeface="Arial Narrow" pitchFamily="34" charset="0"/>
            </a:endParaRPr>
          </a:p>
        </p:txBody>
      </p:sp>
      <p:sp>
        <p:nvSpPr>
          <p:cNvPr id="19" name="TextBox 18"/>
          <p:cNvSpPr txBox="1"/>
          <p:nvPr/>
        </p:nvSpPr>
        <p:spPr>
          <a:xfrm>
            <a:off x="533400" y="1828800"/>
            <a:ext cx="7772400" cy="461665"/>
          </a:xfrm>
          <a:prstGeom prst="rect">
            <a:avLst/>
          </a:prstGeom>
          <a:noFill/>
        </p:spPr>
        <p:txBody>
          <a:bodyPr wrap="square" rtlCol="0">
            <a:spAutoFit/>
          </a:bodyPr>
          <a:lstStyle/>
          <a:p>
            <a:endParaRPr lang="en-US" dirty="0"/>
          </a:p>
        </p:txBody>
      </p:sp>
      <p:sp>
        <p:nvSpPr>
          <p:cNvPr id="20" name="TextBox 19"/>
          <p:cNvSpPr txBox="1"/>
          <p:nvPr/>
        </p:nvSpPr>
        <p:spPr>
          <a:xfrm>
            <a:off x="685800" y="1981200"/>
            <a:ext cx="7772400" cy="461665"/>
          </a:xfrm>
          <a:prstGeom prst="rect">
            <a:avLst/>
          </a:prstGeom>
          <a:noFill/>
        </p:spPr>
        <p:txBody>
          <a:bodyPr wrap="square" rtlCol="0">
            <a:spAutoFit/>
          </a:bodyPr>
          <a:lstStyle/>
          <a:p>
            <a:endParaRPr lang="en-US" dirty="0"/>
          </a:p>
        </p:txBody>
      </p:sp>
      <p:sp>
        <p:nvSpPr>
          <p:cNvPr id="21" name="TextBox 20"/>
          <p:cNvSpPr txBox="1"/>
          <p:nvPr/>
        </p:nvSpPr>
        <p:spPr>
          <a:xfrm>
            <a:off x="838200" y="2133600"/>
            <a:ext cx="7772400" cy="461665"/>
          </a:xfrm>
          <a:prstGeom prst="rect">
            <a:avLst/>
          </a:prstGeom>
          <a:noFill/>
        </p:spPr>
        <p:txBody>
          <a:bodyPr wrap="square" rtlCol="0">
            <a:spAutoFit/>
          </a:bodyPr>
          <a:lstStyle/>
          <a:p>
            <a:endParaRPr lang="en-US" dirty="0"/>
          </a:p>
        </p:txBody>
      </p:sp>
      <p:sp>
        <p:nvSpPr>
          <p:cNvPr id="22" name="TextBox 21"/>
          <p:cNvSpPr txBox="1"/>
          <p:nvPr/>
        </p:nvSpPr>
        <p:spPr>
          <a:xfrm>
            <a:off x="990600" y="2286000"/>
            <a:ext cx="7772400" cy="461665"/>
          </a:xfrm>
          <a:prstGeom prst="rect">
            <a:avLst/>
          </a:prstGeom>
          <a:noFill/>
        </p:spPr>
        <p:txBody>
          <a:bodyPr wrap="square" rtlCol="0">
            <a:spAutoFit/>
          </a:bodyPr>
          <a:lstStyle/>
          <a:p>
            <a:endParaRPr lang="en-US" dirty="0"/>
          </a:p>
        </p:txBody>
      </p:sp>
      <p:sp>
        <p:nvSpPr>
          <p:cNvPr id="23" name="TextBox 22"/>
          <p:cNvSpPr txBox="1"/>
          <p:nvPr/>
        </p:nvSpPr>
        <p:spPr>
          <a:xfrm>
            <a:off x="1143000" y="2438400"/>
            <a:ext cx="7772400" cy="461665"/>
          </a:xfrm>
          <a:prstGeom prst="rect">
            <a:avLst/>
          </a:prstGeom>
          <a:noFill/>
        </p:spPr>
        <p:txBody>
          <a:bodyPr wrap="square" rtlCol="0">
            <a:spAutoFit/>
          </a:bodyPr>
          <a:lstStyle/>
          <a:p>
            <a:endParaRPr lang="en-US" dirty="0"/>
          </a:p>
        </p:txBody>
      </p:sp>
      <p:sp>
        <p:nvSpPr>
          <p:cNvPr id="24" name="TextBox 23"/>
          <p:cNvSpPr txBox="1"/>
          <p:nvPr/>
        </p:nvSpPr>
        <p:spPr>
          <a:xfrm>
            <a:off x="1295400" y="2590800"/>
            <a:ext cx="7772400" cy="461665"/>
          </a:xfrm>
          <a:prstGeom prst="rect">
            <a:avLst/>
          </a:prstGeom>
          <a:noFill/>
        </p:spPr>
        <p:txBody>
          <a:bodyPr wrap="square" rtlCol="0">
            <a:spAutoFit/>
          </a:bodyPr>
          <a:lstStyle/>
          <a:p>
            <a:endParaRPr lang="en-US" dirty="0"/>
          </a:p>
        </p:txBody>
      </p:sp>
      <p:sp>
        <p:nvSpPr>
          <p:cNvPr id="14" name="Date Placeholder 13"/>
          <p:cNvSpPr>
            <a:spLocks noGrp="1"/>
          </p:cNvSpPr>
          <p:nvPr>
            <p:ph type="dt" sz="half" idx="10"/>
          </p:nvPr>
        </p:nvSpPr>
        <p:spPr/>
        <p:txBody>
          <a:bodyPr/>
          <a:lstStyle/>
          <a:p>
            <a:pPr>
              <a:defRPr/>
            </a:pPr>
            <a:fld id="{701ADC0B-4B6A-4C1D-A659-1F8E47F38CB3}" type="datetime1">
              <a:rPr lang="en-US" smtClean="0"/>
              <a:pPr>
                <a:defRPr/>
              </a:pPr>
              <a:t>6/18/2020</a:t>
            </a:fld>
            <a:endParaRPr lang="en-US"/>
          </a:p>
        </p:txBody>
      </p:sp>
      <p:sp>
        <p:nvSpPr>
          <p:cNvPr id="16" name="Slide Number Placeholder 15"/>
          <p:cNvSpPr>
            <a:spLocks noGrp="1"/>
          </p:cNvSpPr>
          <p:nvPr>
            <p:ph type="sldNum" sz="quarter" idx="12"/>
          </p:nvPr>
        </p:nvSpPr>
        <p:spPr>
          <a:xfrm>
            <a:off x="4267200" y="6248400"/>
            <a:ext cx="457200" cy="441324"/>
          </a:xfrm>
        </p:spPr>
        <p:txBody>
          <a:bodyPr/>
          <a:lstStyle/>
          <a:p>
            <a:pPr>
              <a:defRPr/>
            </a:pPr>
            <a:fld id="{BD29C634-86F2-4850-B5C9-7441500F5A1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a:xfrm>
            <a:off x="152400" y="228600"/>
            <a:ext cx="8534400" cy="838200"/>
          </a:xfrm>
        </p:spPr>
        <p:txBody>
          <a:bodyPr>
            <a:normAutofit fontScale="90000"/>
          </a:bodyPr>
          <a:lstStyle/>
          <a:p>
            <a:pPr eaLnBrk="1" hangingPunct="1"/>
            <a:r>
              <a:rPr lang="en-US" altLang="en-US" dirty="0" smtClean="0"/>
              <a:t>So that we can best serve you and the children we serve, the Permanency Assessment reviews…</a:t>
            </a:r>
          </a:p>
        </p:txBody>
      </p:sp>
      <p:sp>
        <p:nvSpPr>
          <p:cNvPr id="38914" name="Date Placeholder 3"/>
          <p:cNvSpPr>
            <a:spLocks noGrp="1"/>
          </p:cNvSpPr>
          <p:nvPr>
            <p:ph type="dt" sz="half" idx="10"/>
          </p:nvPr>
        </p:nvSpPr>
        <p:spPr>
          <a:noFill/>
        </p:spPr>
        <p:txBody>
          <a:bodyPr/>
          <a:lstStyle/>
          <a:p>
            <a:fld id="{FF365D95-F603-43A2-B672-E52712A3A214}" type="datetime1">
              <a:rPr lang="en-US" altLang="en-US" smtClean="0"/>
              <a:pPr/>
              <a:t>6/18/2020</a:t>
            </a:fld>
            <a:endParaRPr lang="en-US" altLang="en-US" smtClean="0"/>
          </a:p>
        </p:txBody>
      </p:sp>
      <p:sp>
        <p:nvSpPr>
          <p:cNvPr id="38915" name="Footer Placeholder 4"/>
          <p:cNvSpPr>
            <a:spLocks noGrp="1"/>
          </p:cNvSpPr>
          <p:nvPr>
            <p:ph type="ftr" sz="quarter" idx="11"/>
          </p:nvPr>
        </p:nvSpPr>
        <p:spPr>
          <a:xfrm>
            <a:off x="2438400" y="6172200"/>
            <a:ext cx="3581400" cy="441960"/>
          </a:xfrm>
          <a:noFill/>
        </p:spPr>
        <p:txBody>
          <a:bodyPr/>
          <a:lstStyle/>
          <a:p>
            <a:r>
              <a:rPr lang="en-US" altLang="en-US" dirty="0" smtClean="0"/>
              <a:t>Sacramento County Child Protective Services Resource Family Approval Orientation </a:t>
            </a:r>
          </a:p>
        </p:txBody>
      </p:sp>
      <p:sp>
        <p:nvSpPr>
          <p:cNvPr id="38916" name="Slide Number Placeholder 5"/>
          <p:cNvSpPr>
            <a:spLocks noGrp="1"/>
          </p:cNvSpPr>
          <p:nvPr>
            <p:ph type="sldNum" sz="quarter" idx="12"/>
          </p:nvPr>
        </p:nvSpPr>
        <p:spPr>
          <a:noFill/>
        </p:spPr>
        <p:txBody>
          <a:bodyPr/>
          <a:lstStyle/>
          <a:p>
            <a:fld id="{2CADCA8B-A8D1-43D1-819A-A5824CB25FBC}" type="slidenum">
              <a:rPr lang="en-US" altLang="en-US" smtClean="0"/>
              <a:pPr/>
              <a:t>13</a:t>
            </a:fld>
            <a:endParaRPr lang="en-US" altLang="en-US" smtClean="0"/>
          </a:p>
        </p:txBody>
      </p:sp>
      <p:sp>
        <p:nvSpPr>
          <p:cNvPr id="38918" name="Rectangle 3"/>
          <p:cNvSpPr>
            <a:spLocks noGrp="1" noChangeArrowheads="1"/>
          </p:cNvSpPr>
          <p:nvPr>
            <p:ph sz="quarter" idx="1"/>
          </p:nvPr>
        </p:nvSpPr>
        <p:spPr>
          <a:xfrm>
            <a:off x="304800" y="1371600"/>
            <a:ext cx="8458200" cy="4724400"/>
          </a:xfrm>
        </p:spPr>
        <p:txBody>
          <a:bodyPr>
            <a:normAutofit/>
          </a:bodyPr>
          <a:lstStyle/>
          <a:p>
            <a:pPr eaLnBrk="1" hangingPunct="1">
              <a:buNone/>
            </a:pPr>
            <a:r>
              <a:rPr lang="en-US" altLang="en-US" sz="2000" dirty="0" smtClean="0"/>
              <a:t>Childhood upbringing/experiences</a:t>
            </a:r>
          </a:p>
          <a:p>
            <a:pPr eaLnBrk="1" hangingPunct="1">
              <a:buNone/>
            </a:pPr>
            <a:r>
              <a:rPr lang="en-US" altLang="en-US" sz="2000" dirty="0" smtClean="0">
                <a:solidFill>
                  <a:srgbClr val="0070C0"/>
                </a:solidFill>
              </a:rPr>
              <a:t>Adult Experiences</a:t>
            </a:r>
          </a:p>
          <a:p>
            <a:pPr eaLnBrk="1" hangingPunct="1">
              <a:buNone/>
            </a:pPr>
            <a:r>
              <a:rPr lang="en-US" altLang="en-US" sz="2000" dirty="0" smtClean="0"/>
              <a:t>Personal Characteristics</a:t>
            </a:r>
          </a:p>
          <a:p>
            <a:pPr eaLnBrk="1" hangingPunct="1">
              <a:buNone/>
            </a:pPr>
            <a:r>
              <a:rPr lang="en-US" altLang="en-US" sz="2000" dirty="0" smtClean="0">
                <a:solidFill>
                  <a:srgbClr val="0070C0"/>
                </a:solidFill>
              </a:rPr>
              <a:t>Marital Status /Significant Relationships</a:t>
            </a:r>
          </a:p>
          <a:p>
            <a:pPr eaLnBrk="1" hangingPunct="1">
              <a:buNone/>
            </a:pPr>
            <a:r>
              <a:rPr lang="en-US" altLang="en-US" sz="2000" dirty="0" smtClean="0"/>
              <a:t>Children in and out of the home</a:t>
            </a:r>
          </a:p>
          <a:p>
            <a:pPr eaLnBrk="1" hangingPunct="1">
              <a:buNone/>
            </a:pPr>
            <a:r>
              <a:rPr lang="en-US" altLang="en-US" sz="2000" dirty="0" smtClean="0">
                <a:solidFill>
                  <a:srgbClr val="0070C0"/>
                </a:solidFill>
              </a:rPr>
              <a:t>Health Status and History</a:t>
            </a:r>
          </a:p>
          <a:p>
            <a:pPr eaLnBrk="1" hangingPunct="1">
              <a:buNone/>
            </a:pPr>
            <a:r>
              <a:rPr lang="en-US" altLang="en-US" sz="2000" dirty="0" smtClean="0"/>
              <a:t>Parenting approaches</a:t>
            </a:r>
          </a:p>
          <a:p>
            <a:pPr eaLnBrk="1" hangingPunct="1">
              <a:buNone/>
            </a:pPr>
            <a:r>
              <a:rPr lang="en-US" altLang="en-US" sz="2000" dirty="0" smtClean="0">
                <a:solidFill>
                  <a:srgbClr val="0070C0"/>
                </a:solidFill>
              </a:rPr>
              <a:t>Social Supports</a:t>
            </a:r>
          </a:p>
          <a:p>
            <a:pPr eaLnBrk="1" hangingPunct="1">
              <a:buNone/>
            </a:pPr>
            <a:r>
              <a:rPr lang="en-US" altLang="en-US" sz="2000" dirty="0" smtClean="0"/>
              <a:t> Employment/Finances</a:t>
            </a:r>
          </a:p>
          <a:p>
            <a:pPr eaLnBrk="1" hangingPunct="1">
              <a:buNone/>
            </a:pPr>
            <a:r>
              <a:rPr lang="en-US" altLang="en-US" sz="2000" dirty="0" smtClean="0">
                <a:solidFill>
                  <a:srgbClr val="0070C0"/>
                </a:solidFill>
              </a:rPr>
              <a:t>Motivation for </a:t>
            </a:r>
            <a:r>
              <a:rPr lang="en-US" altLang="en-US" sz="2000" dirty="0" err="1" smtClean="0">
                <a:solidFill>
                  <a:srgbClr val="0070C0"/>
                </a:solidFill>
              </a:rPr>
              <a:t>caregiving</a:t>
            </a:r>
            <a:endParaRPr lang="en-US" altLang="en-US" sz="2000" dirty="0" smtClean="0">
              <a:solidFill>
                <a:srgbClr val="0070C0"/>
              </a:solidFill>
            </a:endParaRPr>
          </a:p>
          <a:p>
            <a:pPr eaLnBrk="1" hangingPunct="1">
              <a:buNone/>
            </a:pPr>
            <a:r>
              <a:rPr lang="en-US" altLang="en-US" sz="2000" dirty="0" smtClean="0"/>
              <a:t>Child matching preferences</a:t>
            </a:r>
          </a:p>
          <a:p>
            <a:pPr eaLnBrk="1" hangingPunct="1">
              <a:buNone/>
            </a:pPr>
            <a:r>
              <a:rPr lang="en-US" altLang="en-US" sz="2000" dirty="0" smtClean="0">
                <a:solidFill>
                  <a:srgbClr val="0070C0"/>
                </a:solidFill>
              </a:rPr>
              <a:t>Discussion of criminal history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half" idx="10"/>
          </p:nvPr>
        </p:nvSpPr>
        <p:spPr>
          <a:noFill/>
        </p:spPr>
        <p:txBody>
          <a:bodyPr/>
          <a:lstStyle/>
          <a:p>
            <a:fld id="{EB3B008E-5073-4463-8B0E-5D02BCD54433}" type="datetime1">
              <a:rPr lang="en-US" altLang="en-US" smtClean="0"/>
              <a:pPr/>
              <a:t>6/18/2020</a:t>
            </a:fld>
            <a:endParaRPr lang="en-US" altLang="en-US" smtClean="0"/>
          </a:p>
        </p:txBody>
      </p:sp>
      <p:sp>
        <p:nvSpPr>
          <p:cNvPr id="11267" name="Footer Placeholder 4"/>
          <p:cNvSpPr>
            <a:spLocks noGrp="1"/>
          </p:cNvSpPr>
          <p:nvPr>
            <p:ph type="ftr" sz="quarter" idx="11"/>
          </p:nvPr>
        </p:nvSpPr>
        <p:spPr>
          <a:xfrm>
            <a:off x="2362200" y="6248400"/>
            <a:ext cx="3581400" cy="457200"/>
          </a:xfrm>
          <a:noFill/>
        </p:spPr>
        <p:txBody>
          <a:bodyPr/>
          <a:lstStyle/>
          <a:p>
            <a:r>
              <a:rPr lang="en-US" altLang="en-US" dirty="0" smtClean="0"/>
              <a:t>Sacramento County Child Protective Services Resource Family Approval Orientation </a:t>
            </a:r>
          </a:p>
        </p:txBody>
      </p:sp>
      <p:sp>
        <p:nvSpPr>
          <p:cNvPr id="11268" name="Slide Number Placeholder 5"/>
          <p:cNvSpPr>
            <a:spLocks noGrp="1"/>
          </p:cNvSpPr>
          <p:nvPr>
            <p:ph type="sldNum" sz="quarter" idx="12"/>
          </p:nvPr>
        </p:nvSpPr>
        <p:spPr>
          <a:noFill/>
        </p:spPr>
        <p:txBody>
          <a:bodyPr/>
          <a:lstStyle/>
          <a:p>
            <a:fld id="{55A1C8CC-0D41-4911-AAD6-68CF5549191A}" type="slidenum">
              <a:rPr lang="en-US" altLang="en-US" smtClean="0"/>
              <a:pPr/>
              <a:t>14</a:t>
            </a:fld>
            <a:endParaRPr lang="en-US" altLang="en-US" smtClean="0"/>
          </a:p>
        </p:txBody>
      </p:sp>
      <p:sp>
        <p:nvSpPr>
          <p:cNvPr id="11270" name="Rectangle 3"/>
          <p:cNvSpPr>
            <a:spLocks noGrp="1" noChangeArrowheads="1"/>
          </p:cNvSpPr>
          <p:nvPr>
            <p:ph sz="quarter" idx="1"/>
          </p:nvPr>
        </p:nvSpPr>
        <p:spPr>
          <a:xfrm>
            <a:off x="457200" y="1600200"/>
            <a:ext cx="8382000" cy="4648200"/>
          </a:xfrm>
          <a:ln>
            <a:solidFill>
              <a:schemeClr val="tx1"/>
            </a:solidFill>
          </a:ln>
        </p:spPr>
        <p:txBody>
          <a:bodyPr>
            <a:normAutofit fontScale="92500" lnSpcReduction="10000"/>
          </a:bodyPr>
          <a:lstStyle/>
          <a:p>
            <a:pPr eaLnBrk="1" hangingPunct="1">
              <a:lnSpc>
                <a:spcPct val="90000"/>
              </a:lnSpc>
              <a:buClr>
                <a:srgbClr val="0070C0"/>
              </a:buClr>
              <a:buFont typeface="Wingdings" pitchFamily="2" charset="2"/>
              <a:buChar char="v"/>
            </a:pPr>
            <a:r>
              <a:rPr lang="en-US" altLang="en-US" sz="2800" dirty="0" smtClean="0"/>
              <a:t>I work outside the home (that is ok!)</a:t>
            </a:r>
          </a:p>
          <a:p>
            <a:pPr eaLnBrk="1" hangingPunct="1">
              <a:lnSpc>
                <a:spcPct val="90000"/>
              </a:lnSpc>
              <a:buClr>
                <a:srgbClr val="0070C0"/>
              </a:buClr>
              <a:buFont typeface="Wingdings" pitchFamily="2" charset="2"/>
              <a:buChar char="v"/>
            </a:pPr>
            <a:r>
              <a:rPr lang="en-US" altLang="en-US" sz="2800" dirty="0" smtClean="0"/>
              <a:t>We have never raised kids before (also, just  fine)</a:t>
            </a:r>
          </a:p>
          <a:p>
            <a:pPr eaLnBrk="1" hangingPunct="1">
              <a:lnSpc>
                <a:spcPct val="90000"/>
              </a:lnSpc>
              <a:buClr>
                <a:srgbClr val="0070C0"/>
              </a:buClr>
              <a:buFont typeface="Wingdings" pitchFamily="2" charset="2"/>
              <a:buChar char="v"/>
            </a:pPr>
            <a:r>
              <a:rPr lang="en-US" altLang="en-US" sz="2800" dirty="0" smtClean="0"/>
              <a:t>My home is rented (great!) </a:t>
            </a:r>
          </a:p>
          <a:p>
            <a:pPr eaLnBrk="1" hangingPunct="1">
              <a:lnSpc>
                <a:spcPct val="90000"/>
              </a:lnSpc>
              <a:buClr>
                <a:srgbClr val="0070C0"/>
              </a:buClr>
              <a:buFont typeface="Wingdings" pitchFamily="2" charset="2"/>
              <a:buChar char="v"/>
            </a:pPr>
            <a:r>
              <a:rPr lang="en-US" altLang="en-US" sz="2800" dirty="0" smtClean="0"/>
              <a:t>I am single, divorced, widowed (okay by us)</a:t>
            </a:r>
          </a:p>
          <a:p>
            <a:pPr eaLnBrk="1" hangingPunct="1">
              <a:lnSpc>
                <a:spcPct val="90000"/>
              </a:lnSpc>
              <a:buClr>
                <a:srgbClr val="0070C0"/>
              </a:buClr>
              <a:buFont typeface="Wingdings" pitchFamily="2" charset="2"/>
              <a:buChar char="v"/>
            </a:pPr>
            <a:r>
              <a:rPr lang="en-US" altLang="en-US" sz="2800" dirty="0" smtClean="0"/>
              <a:t>I identify as lesbian, gay, bisexual, transgender, queer or questioning (LGBTQ)  We welcome ALL!</a:t>
            </a:r>
          </a:p>
          <a:p>
            <a:pPr eaLnBrk="1" hangingPunct="1">
              <a:lnSpc>
                <a:spcPct val="90000"/>
              </a:lnSpc>
              <a:buClr>
                <a:srgbClr val="0070C0"/>
              </a:buClr>
              <a:buFont typeface="Wingdings" pitchFamily="2" charset="2"/>
              <a:buChar char="v"/>
            </a:pPr>
            <a:r>
              <a:rPr lang="en-US" altLang="en-US" sz="2800" dirty="0" smtClean="0"/>
              <a:t>We are too old – too young (18 +, we look at health, not age)</a:t>
            </a:r>
          </a:p>
          <a:p>
            <a:pPr eaLnBrk="1" hangingPunct="1">
              <a:lnSpc>
                <a:spcPct val="90000"/>
              </a:lnSpc>
              <a:buClr>
                <a:srgbClr val="0070C0"/>
              </a:buClr>
              <a:buFont typeface="Wingdings" pitchFamily="2" charset="2"/>
              <a:buChar char="v"/>
            </a:pPr>
            <a:r>
              <a:rPr lang="en-US" altLang="en-US" sz="2800" dirty="0" smtClean="0"/>
              <a:t>Don’t make enough money…(we will help decide, it is true that reimbursement can not be considered income)</a:t>
            </a:r>
          </a:p>
          <a:p>
            <a:pPr algn="ctr" eaLnBrk="1" hangingPunct="1">
              <a:lnSpc>
                <a:spcPct val="90000"/>
              </a:lnSpc>
              <a:buClr>
                <a:srgbClr val="0070C0"/>
              </a:buClr>
              <a:buNone/>
            </a:pPr>
            <a:r>
              <a:rPr lang="en-US" altLang="en-US" sz="2800" b="1" dirty="0" smtClean="0">
                <a:solidFill>
                  <a:srgbClr val="0070C0"/>
                </a:solidFill>
              </a:rPr>
              <a:t>See…you are all in the right place! </a:t>
            </a:r>
          </a:p>
          <a:p>
            <a:pPr eaLnBrk="1" hangingPunct="1">
              <a:lnSpc>
                <a:spcPct val="90000"/>
              </a:lnSpc>
              <a:buClr>
                <a:srgbClr val="0070C0"/>
              </a:buClr>
              <a:buNone/>
            </a:pPr>
            <a:endParaRPr lang="en-US" altLang="en-US" sz="2800" dirty="0" smtClean="0"/>
          </a:p>
        </p:txBody>
      </p:sp>
      <p:sp>
        <p:nvSpPr>
          <p:cNvPr id="7" name="Title 6"/>
          <p:cNvSpPr>
            <a:spLocks noGrp="1"/>
          </p:cNvSpPr>
          <p:nvPr>
            <p:ph type="title"/>
          </p:nvPr>
        </p:nvSpPr>
        <p:spPr/>
        <p:txBody>
          <a:bodyPr>
            <a:noAutofit/>
          </a:bodyPr>
          <a:lstStyle/>
          <a:p>
            <a:r>
              <a:rPr lang="en-US" sz="2800" dirty="0" smtClean="0">
                <a:solidFill>
                  <a:srgbClr val="0070C0"/>
                </a:solidFill>
              </a:rPr>
              <a:t>Common misconceptions that may stop people from coming forward to be a Resource Family…</a:t>
            </a:r>
            <a:endParaRPr lang="en-US" sz="2800" dirty="0">
              <a:solidFill>
                <a:srgbClr val="0070C0"/>
              </a:solidFill>
            </a:endParaRPr>
          </a:p>
        </p:txBody>
      </p:sp>
    </p:spTree>
  </p:cSld>
  <p:clrMapOvr>
    <a:masterClrMapping/>
  </p:clrMapOvr>
  <p:transition advClick="0"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304800" y="533400"/>
            <a:ext cx="8686800" cy="609600"/>
          </a:xfrm>
        </p:spPr>
        <p:txBody>
          <a:bodyPr>
            <a:normAutofit fontScale="90000"/>
          </a:bodyPr>
          <a:lstStyle/>
          <a:p>
            <a:pPr eaLnBrk="1" hangingPunct="1"/>
            <a:r>
              <a:rPr lang="en-US" altLang="en-US" sz="3600" b="1" dirty="0" smtClean="0">
                <a:solidFill>
                  <a:srgbClr val="BC7164"/>
                </a:solidFill>
              </a:rPr>
              <a:t>General Requirements and Needs</a:t>
            </a:r>
            <a:br>
              <a:rPr lang="en-US" altLang="en-US" sz="3600" b="1" dirty="0" smtClean="0">
                <a:solidFill>
                  <a:srgbClr val="BC7164"/>
                </a:solidFill>
              </a:rPr>
            </a:br>
            <a:r>
              <a:rPr lang="en-US" altLang="en-US" sz="3600" b="1" dirty="0" smtClean="0">
                <a:solidFill>
                  <a:srgbClr val="BC7164"/>
                </a:solidFill>
              </a:rPr>
              <a:t>of a Resource Family Home</a:t>
            </a:r>
          </a:p>
        </p:txBody>
      </p:sp>
      <p:sp>
        <p:nvSpPr>
          <p:cNvPr id="12290" name="Date Placeholder 3"/>
          <p:cNvSpPr>
            <a:spLocks noGrp="1"/>
          </p:cNvSpPr>
          <p:nvPr>
            <p:ph type="dt" sz="half" idx="10"/>
          </p:nvPr>
        </p:nvSpPr>
        <p:spPr>
          <a:noFill/>
        </p:spPr>
        <p:txBody>
          <a:bodyPr/>
          <a:lstStyle/>
          <a:p>
            <a:fld id="{3C1BCE21-BE5C-4FB6-B1B9-DFBEEBB248C7}" type="datetime1">
              <a:rPr lang="en-US" altLang="en-US" smtClean="0"/>
              <a:pPr/>
              <a:t>6/18/2020</a:t>
            </a:fld>
            <a:endParaRPr lang="en-US" altLang="en-US" smtClean="0"/>
          </a:p>
        </p:txBody>
      </p:sp>
      <p:sp>
        <p:nvSpPr>
          <p:cNvPr id="12291" name="Footer Placeholder 4"/>
          <p:cNvSpPr>
            <a:spLocks noGrp="1"/>
          </p:cNvSpPr>
          <p:nvPr>
            <p:ph type="ftr" sz="quarter" idx="11"/>
          </p:nvPr>
        </p:nvSpPr>
        <p:spPr>
          <a:xfrm>
            <a:off x="2590800" y="6019800"/>
            <a:ext cx="3581400" cy="528208"/>
          </a:xfrm>
          <a:noFill/>
        </p:spPr>
        <p:txBody>
          <a:bodyPr/>
          <a:lstStyle/>
          <a:p>
            <a:r>
              <a:rPr lang="en-US" altLang="en-US" dirty="0" smtClean="0"/>
              <a:t>Sacramento County Child Protective Services Resource Family Approval Orientation </a:t>
            </a:r>
          </a:p>
        </p:txBody>
      </p:sp>
      <p:sp>
        <p:nvSpPr>
          <p:cNvPr id="12292" name="Slide Number Placeholder 5"/>
          <p:cNvSpPr>
            <a:spLocks noGrp="1"/>
          </p:cNvSpPr>
          <p:nvPr>
            <p:ph type="sldNum" sz="quarter" idx="12"/>
          </p:nvPr>
        </p:nvSpPr>
        <p:spPr>
          <a:noFill/>
        </p:spPr>
        <p:txBody>
          <a:bodyPr/>
          <a:lstStyle/>
          <a:p>
            <a:fld id="{72EF3E34-80FE-4027-AA2B-0F04B8602959}" type="slidenum">
              <a:rPr lang="en-US" altLang="en-US" smtClean="0"/>
              <a:pPr/>
              <a:t>15</a:t>
            </a:fld>
            <a:endParaRPr lang="en-US" altLang="en-US" smtClean="0"/>
          </a:p>
        </p:txBody>
      </p:sp>
      <p:sp>
        <p:nvSpPr>
          <p:cNvPr id="12294" name="Rectangle 3"/>
          <p:cNvSpPr>
            <a:spLocks noGrp="1" noChangeArrowheads="1"/>
          </p:cNvSpPr>
          <p:nvPr>
            <p:ph sz="quarter" idx="1"/>
          </p:nvPr>
        </p:nvSpPr>
        <p:spPr>
          <a:xfrm>
            <a:off x="228600" y="1600200"/>
            <a:ext cx="8763000" cy="4114800"/>
          </a:xfrm>
          <a:solidFill>
            <a:schemeClr val="bg1"/>
          </a:solidFill>
        </p:spPr>
        <p:txBody>
          <a:bodyPr>
            <a:normAutofit/>
          </a:bodyPr>
          <a:lstStyle/>
          <a:p>
            <a:pPr eaLnBrk="1" hangingPunct="1">
              <a:buClr>
                <a:schemeClr val="accent5">
                  <a:lumMod val="75000"/>
                </a:schemeClr>
              </a:buClr>
            </a:pPr>
            <a:r>
              <a:rPr lang="en-US" altLang="en-US" dirty="0" smtClean="0">
                <a:solidFill>
                  <a:srgbClr val="0070C0"/>
                </a:solidFill>
              </a:rPr>
              <a:t>Quality Care giving 24 hours a day, 7 days a week</a:t>
            </a:r>
          </a:p>
          <a:p>
            <a:pPr eaLnBrk="1" hangingPunct="1">
              <a:buClr>
                <a:schemeClr val="accent5">
                  <a:lumMod val="75000"/>
                </a:schemeClr>
              </a:buClr>
            </a:pPr>
            <a:r>
              <a:rPr lang="en-US" altLang="en-US" dirty="0" smtClean="0">
                <a:solidFill>
                  <a:srgbClr val="0070C0"/>
                </a:solidFill>
              </a:rPr>
              <a:t>Prudent Supervision</a:t>
            </a:r>
          </a:p>
          <a:p>
            <a:pPr eaLnBrk="1" hangingPunct="1">
              <a:buClr>
                <a:schemeClr val="accent5">
                  <a:lumMod val="75000"/>
                </a:schemeClr>
              </a:buClr>
            </a:pPr>
            <a:r>
              <a:rPr lang="en-US" altLang="en-US" dirty="0" smtClean="0">
                <a:solidFill>
                  <a:srgbClr val="0070C0"/>
                </a:solidFill>
              </a:rPr>
              <a:t>A Commitment to Caring for the Children Placed in Your Home</a:t>
            </a:r>
          </a:p>
          <a:p>
            <a:pPr eaLnBrk="1" hangingPunct="1">
              <a:buClr>
                <a:schemeClr val="accent5">
                  <a:lumMod val="75000"/>
                </a:schemeClr>
              </a:buClr>
            </a:pPr>
            <a:r>
              <a:rPr lang="en-US" altLang="en-US" dirty="0" smtClean="0">
                <a:solidFill>
                  <a:srgbClr val="0070C0"/>
                </a:solidFill>
              </a:rPr>
              <a:t>Appropriate Room Arrangements</a:t>
            </a:r>
          </a:p>
          <a:p>
            <a:pPr eaLnBrk="1" hangingPunct="1">
              <a:buClr>
                <a:schemeClr val="accent5">
                  <a:lumMod val="75000"/>
                </a:schemeClr>
              </a:buClr>
            </a:pPr>
            <a:r>
              <a:rPr lang="en-US" altLang="en-US" dirty="0" smtClean="0">
                <a:solidFill>
                  <a:srgbClr val="0070C0"/>
                </a:solidFill>
              </a:rPr>
              <a:t>Working Smoke Alarms &amp; Fire Extinguishers</a:t>
            </a:r>
          </a:p>
          <a:p>
            <a:pPr eaLnBrk="1" hangingPunct="1">
              <a:buClr>
                <a:schemeClr val="accent5">
                  <a:lumMod val="75000"/>
                </a:schemeClr>
              </a:buClr>
            </a:pPr>
            <a:r>
              <a:rPr lang="en-US" altLang="en-US" dirty="0" smtClean="0">
                <a:solidFill>
                  <a:srgbClr val="0070C0"/>
                </a:solidFill>
              </a:rPr>
              <a:t>Responsibility to follow state approval rules</a:t>
            </a:r>
          </a:p>
          <a:p>
            <a:pPr eaLnBrk="1" hangingPunct="1">
              <a:buClr>
                <a:schemeClr val="accent5">
                  <a:lumMod val="75000"/>
                </a:schemeClr>
              </a:buClr>
            </a:pPr>
            <a:r>
              <a:rPr lang="en-US" altLang="en-US" dirty="0" smtClean="0">
                <a:solidFill>
                  <a:srgbClr val="0070C0"/>
                </a:solidFill>
              </a:rPr>
              <a:t>Honor the inherent rights of foster children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smtClean="0"/>
              <a:t/>
            </a:r>
            <a:br>
              <a:rPr lang="en-US" altLang="en-US" sz="2400" dirty="0" smtClean="0"/>
            </a:br>
            <a:r>
              <a:rPr lang="en-US" altLang="en-US" sz="2400" dirty="0" smtClean="0"/>
              <a:t>What are the Responsibilities &amp; Competencies of a Resource Family?</a:t>
            </a:r>
            <a:endParaRPr lang="en-US" sz="2400" dirty="0"/>
          </a:p>
        </p:txBody>
      </p:sp>
      <p:sp>
        <p:nvSpPr>
          <p:cNvPr id="3" name="Date Placeholder 2"/>
          <p:cNvSpPr>
            <a:spLocks noGrp="1"/>
          </p:cNvSpPr>
          <p:nvPr>
            <p:ph type="dt" sz="half" idx="10"/>
          </p:nvPr>
        </p:nvSpPr>
        <p:spPr/>
        <p:txBody>
          <a:bodyPr/>
          <a:lstStyle/>
          <a:p>
            <a:pPr>
              <a:defRPr/>
            </a:pPr>
            <a:fld id="{F6FE1E6E-F107-4743-B0D9-7A86985EB963}" type="datetime1">
              <a:rPr lang="en-US" smtClean="0"/>
              <a:pPr>
                <a:defRPr/>
              </a:pPr>
              <a:t>6/18/2020</a:t>
            </a:fld>
            <a:endParaRPr lang="en-US"/>
          </a:p>
        </p:txBody>
      </p:sp>
      <p:sp>
        <p:nvSpPr>
          <p:cNvPr id="4" name="Footer Placeholder 3"/>
          <p:cNvSpPr>
            <a:spLocks noGrp="1"/>
          </p:cNvSpPr>
          <p:nvPr>
            <p:ph type="ftr" sz="quarter" idx="11"/>
          </p:nvPr>
        </p:nvSpPr>
        <p:spPr>
          <a:xfrm>
            <a:off x="304800" y="6324600"/>
            <a:ext cx="3581400" cy="452008"/>
          </a:xfrm>
        </p:spPr>
        <p:txBody>
          <a:bodyPr/>
          <a:lstStyle/>
          <a:p>
            <a:pPr>
              <a:defRPr/>
            </a:pPr>
            <a:r>
              <a:rPr lang="en-US" dirty="0" smtClean="0"/>
              <a:t>Sacramento County Child Protective Services Resource Family Approval Orientation </a:t>
            </a:r>
            <a:endParaRPr lang="en-US" dirty="0"/>
          </a:p>
        </p:txBody>
      </p:sp>
      <p:sp>
        <p:nvSpPr>
          <p:cNvPr id="5" name="Slide Number Placeholder 4"/>
          <p:cNvSpPr>
            <a:spLocks noGrp="1"/>
          </p:cNvSpPr>
          <p:nvPr>
            <p:ph type="sldNum" sz="quarter" idx="12"/>
          </p:nvPr>
        </p:nvSpPr>
        <p:spPr/>
        <p:txBody>
          <a:bodyPr/>
          <a:lstStyle/>
          <a:p>
            <a:pPr>
              <a:defRPr/>
            </a:pPr>
            <a:fld id="{76C00E28-F0D2-43FF-8D36-A3A6D1EF6DD8}" type="slidenum">
              <a:rPr lang="en-US" smtClean="0"/>
              <a:pPr>
                <a:defRPr/>
              </a:pPr>
              <a:t>16</a:t>
            </a:fld>
            <a:endParaRPr lang="en-US"/>
          </a:p>
        </p:txBody>
      </p:sp>
      <p:sp>
        <p:nvSpPr>
          <p:cNvPr id="6" name="Content Placeholder 5"/>
          <p:cNvSpPr>
            <a:spLocks noGrp="1"/>
          </p:cNvSpPr>
          <p:nvPr>
            <p:ph sz="half" idx="1"/>
          </p:nvPr>
        </p:nvSpPr>
        <p:spPr>
          <a:xfrm>
            <a:off x="301752" y="1371600"/>
            <a:ext cx="4038600" cy="4876800"/>
          </a:xfrm>
        </p:spPr>
        <p:txBody>
          <a:bodyPr>
            <a:noAutofit/>
          </a:bodyPr>
          <a:lstStyle/>
          <a:p>
            <a:pPr marL="0" indent="0">
              <a:buNone/>
            </a:pPr>
            <a:r>
              <a:rPr lang="en-US" sz="1600" dirty="0" smtClean="0">
                <a:latin typeface="Arial Narrow" panose="020B0606020202030204" pitchFamily="34" charset="0"/>
              </a:rPr>
              <a:t>Arrange &amp; be involved with medical, dental, and counseling appointments.</a:t>
            </a:r>
          </a:p>
          <a:p>
            <a:pPr marL="0" indent="0">
              <a:buNone/>
            </a:pPr>
            <a:endParaRPr lang="en-US" sz="1600" dirty="0" smtClean="0">
              <a:latin typeface="Arial Narrow" panose="020B0606020202030204" pitchFamily="34" charset="0"/>
            </a:endParaRPr>
          </a:p>
          <a:p>
            <a:pPr marL="0" indent="0">
              <a:buNone/>
            </a:pPr>
            <a:r>
              <a:rPr lang="en-US" sz="1600" dirty="0" smtClean="0">
                <a:latin typeface="Arial Narrow" panose="020B0606020202030204" pitchFamily="34" charset="0"/>
              </a:rPr>
              <a:t>Provide transportation to visits, appointments &amp; Court Hearings.</a:t>
            </a:r>
          </a:p>
          <a:p>
            <a:pPr marL="0" indent="0">
              <a:buNone/>
            </a:pPr>
            <a:endParaRPr lang="en-US" sz="1600" dirty="0" smtClean="0">
              <a:latin typeface="Arial Narrow" panose="020B0606020202030204" pitchFamily="34" charset="0"/>
            </a:endParaRPr>
          </a:p>
          <a:p>
            <a:pPr marL="0" indent="0">
              <a:buNone/>
            </a:pPr>
            <a:r>
              <a:rPr lang="en-US" sz="1600" dirty="0" smtClean="0">
                <a:latin typeface="Arial Narrow" panose="020B0606020202030204" pitchFamily="34" charset="0"/>
              </a:rPr>
              <a:t>Keep paperwork for yourself and the foster child(</a:t>
            </a:r>
            <a:r>
              <a:rPr lang="en-US" sz="1600" dirty="0" err="1" smtClean="0">
                <a:latin typeface="Arial Narrow" pitchFamily="34" charset="0"/>
              </a:rPr>
              <a:t>ren</a:t>
            </a:r>
            <a:r>
              <a:rPr lang="en-US" sz="1600" dirty="0" smtClean="0">
                <a:latin typeface="Arial Narrow" pitchFamily="34" charset="0"/>
              </a:rPr>
              <a:t>) you are caring for.</a:t>
            </a:r>
          </a:p>
          <a:p>
            <a:pPr marL="0" indent="0">
              <a:buNone/>
            </a:pPr>
            <a:endParaRPr lang="en-US" sz="1600" dirty="0" smtClean="0">
              <a:latin typeface="Arial Narrow" pitchFamily="34" charset="0"/>
            </a:endParaRPr>
          </a:p>
          <a:p>
            <a:pPr marL="0" indent="0">
              <a:buNone/>
            </a:pPr>
            <a:r>
              <a:rPr lang="en-US" sz="1600" dirty="0" smtClean="0">
                <a:latin typeface="Arial Narrow" pitchFamily="34" charset="0"/>
              </a:rPr>
              <a:t>Maintain the laws of confidentiality.</a:t>
            </a:r>
          </a:p>
          <a:p>
            <a:pPr marL="0" indent="0">
              <a:buNone/>
            </a:pPr>
            <a:endParaRPr lang="en-US" sz="1600" dirty="0" smtClean="0">
              <a:latin typeface="Arial Narrow" pitchFamily="34" charset="0"/>
            </a:endParaRPr>
          </a:p>
          <a:p>
            <a:pPr marL="0" indent="0">
              <a:lnSpc>
                <a:spcPct val="90000"/>
              </a:lnSpc>
              <a:buClr>
                <a:srgbClr val="00CCFF"/>
              </a:buClr>
              <a:buNone/>
            </a:pPr>
            <a:r>
              <a:rPr lang="en-US" sz="1600" dirty="0" smtClean="0">
                <a:latin typeface="Arial Narrow" pitchFamily="34" charset="0"/>
              </a:rPr>
              <a:t>Work as a team.</a:t>
            </a:r>
          </a:p>
          <a:p>
            <a:pPr marL="0" indent="0">
              <a:lnSpc>
                <a:spcPct val="90000"/>
              </a:lnSpc>
              <a:buClr>
                <a:srgbClr val="00CCFF"/>
              </a:buClr>
              <a:buNone/>
            </a:pPr>
            <a:endParaRPr lang="en-US" sz="1600" dirty="0" smtClean="0">
              <a:latin typeface="Arial Narrow" pitchFamily="34" charset="0"/>
            </a:endParaRPr>
          </a:p>
          <a:p>
            <a:pPr marL="0" indent="0">
              <a:lnSpc>
                <a:spcPct val="90000"/>
              </a:lnSpc>
              <a:buClr>
                <a:srgbClr val="00CCFF"/>
              </a:buClr>
              <a:buNone/>
            </a:pPr>
            <a:r>
              <a:rPr lang="en-US" altLang="en-US" sz="1600" dirty="0" smtClean="0">
                <a:latin typeface="Arial Narrow" pitchFamily="34" charset="0"/>
              </a:rPr>
              <a:t>Protect </a:t>
            </a:r>
            <a:r>
              <a:rPr lang="en-US" altLang="en-US" sz="1600" dirty="0">
                <a:latin typeface="Arial Narrow" pitchFamily="34" charset="0"/>
              </a:rPr>
              <a:t>and nurture children. </a:t>
            </a:r>
            <a:endParaRPr lang="en-US" altLang="en-US" sz="1600" dirty="0" smtClean="0">
              <a:latin typeface="Arial Narrow" pitchFamily="34" charset="0"/>
            </a:endParaRPr>
          </a:p>
          <a:p>
            <a:pPr marL="0" indent="0">
              <a:lnSpc>
                <a:spcPct val="90000"/>
              </a:lnSpc>
              <a:buClr>
                <a:srgbClr val="00CCFF"/>
              </a:buClr>
              <a:buNone/>
            </a:pPr>
            <a:endParaRPr lang="en-US" altLang="en-US" sz="1600" dirty="0">
              <a:latin typeface="Arial Narrow" pitchFamily="34" charset="0"/>
            </a:endParaRPr>
          </a:p>
          <a:p>
            <a:pPr marL="0" indent="0">
              <a:lnSpc>
                <a:spcPct val="90000"/>
              </a:lnSpc>
              <a:buClr>
                <a:srgbClr val="00CCFF"/>
              </a:buClr>
              <a:buNone/>
            </a:pPr>
            <a:r>
              <a:rPr lang="en-US" altLang="en-US" sz="1600" dirty="0" smtClean="0">
                <a:latin typeface="Arial Narrow" pitchFamily="34" charset="0"/>
              </a:rPr>
              <a:t>Meet </a:t>
            </a:r>
            <a:r>
              <a:rPr lang="en-US" altLang="en-US" sz="1600" dirty="0">
                <a:latin typeface="Arial Narrow" pitchFamily="34" charset="0"/>
              </a:rPr>
              <a:t>children’s developmental needs and </a:t>
            </a:r>
            <a:r>
              <a:rPr lang="en-US" altLang="en-US" sz="1600" dirty="0" smtClean="0">
                <a:latin typeface="Arial Narrow" pitchFamily="34" charset="0"/>
              </a:rPr>
              <a:t>address </a:t>
            </a:r>
            <a:r>
              <a:rPr lang="en-US" altLang="en-US" sz="1600" dirty="0">
                <a:latin typeface="Arial Narrow" pitchFamily="34" charset="0"/>
              </a:rPr>
              <a:t>delays</a:t>
            </a:r>
            <a:r>
              <a:rPr lang="en-US" altLang="en-US" sz="1600" dirty="0" smtClean="0">
                <a:latin typeface="Arial Narrow" pitchFamily="34" charset="0"/>
              </a:rPr>
              <a:t>.</a:t>
            </a:r>
          </a:p>
          <a:p>
            <a:pPr marL="0" indent="0">
              <a:lnSpc>
                <a:spcPct val="90000"/>
              </a:lnSpc>
              <a:buClr>
                <a:srgbClr val="00CCFF"/>
              </a:buClr>
              <a:buNone/>
            </a:pPr>
            <a:endParaRPr lang="en-US" altLang="en-US" sz="1400" dirty="0">
              <a:latin typeface="Arial Narrow" pitchFamily="34" charset="0"/>
            </a:endParaRPr>
          </a:p>
          <a:p>
            <a:pPr marL="457200" indent="-457200">
              <a:buAutoNum type="arabicPeriod"/>
            </a:pPr>
            <a:endParaRPr lang="en-US" sz="1400" dirty="0"/>
          </a:p>
        </p:txBody>
      </p:sp>
      <p:sp>
        <p:nvSpPr>
          <p:cNvPr id="7" name="Content Placeholder 6"/>
          <p:cNvSpPr>
            <a:spLocks noGrp="1"/>
          </p:cNvSpPr>
          <p:nvPr>
            <p:ph sz="half" idx="2"/>
          </p:nvPr>
        </p:nvSpPr>
        <p:spPr>
          <a:xfrm>
            <a:off x="4800600" y="1371600"/>
            <a:ext cx="4038600" cy="4876800"/>
          </a:xfrm>
        </p:spPr>
        <p:txBody>
          <a:bodyPr>
            <a:normAutofit fontScale="25000" lnSpcReduction="20000"/>
          </a:bodyPr>
          <a:lstStyle/>
          <a:p>
            <a:pPr marL="609600" indent="-609600">
              <a:lnSpc>
                <a:spcPct val="90000"/>
              </a:lnSpc>
              <a:buClr>
                <a:srgbClr val="00CCFF"/>
              </a:buClr>
              <a:buNone/>
            </a:pPr>
            <a:endParaRPr lang="en-US" altLang="en-US" sz="2900" dirty="0" smtClean="0">
              <a:latin typeface="Arial Narrow" pitchFamily="34" charset="0"/>
            </a:endParaRPr>
          </a:p>
          <a:p>
            <a:pPr marL="0" indent="0">
              <a:buNone/>
            </a:pPr>
            <a:r>
              <a:rPr lang="en-US" altLang="en-US" sz="6400" dirty="0">
                <a:latin typeface="Arial Narrow" pitchFamily="34" charset="0"/>
              </a:rPr>
              <a:t>Support relationships between children and birth families.</a:t>
            </a:r>
          </a:p>
          <a:p>
            <a:pPr marL="0" indent="0">
              <a:buNone/>
            </a:pPr>
            <a:endParaRPr lang="en-US" altLang="en-US" sz="6400" dirty="0" smtClean="0">
              <a:latin typeface="Arial Narrow" pitchFamily="34" charset="0"/>
            </a:endParaRPr>
          </a:p>
          <a:p>
            <a:pPr marL="0" indent="0">
              <a:buNone/>
            </a:pPr>
            <a:r>
              <a:rPr lang="en-US" altLang="en-US" sz="6400" dirty="0" smtClean="0">
                <a:latin typeface="Arial Narrow" pitchFamily="34" charset="0"/>
              </a:rPr>
              <a:t>You are a mandated reporter.</a:t>
            </a:r>
            <a:endParaRPr lang="en-US" sz="6400" dirty="0" smtClean="0">
              <a:latin typeface="Arial Narrow" pitchFamily="34" charset="0"/>
            </a:endParaRPr>
          </a:p>
          <a:p>
            <a:pPr marL="0" indent="0">
              <a:buNone/>
            </a:pPr>
            <a:endParaRPr lang="en-US" sz="6400" dirty="0" smtClean="0">
              <a:latin typeface="Arial Narrow" pitchFamily="34" charset="0"/>
            </a:endParaRPr>
          </a:p>
          <a:p>
            <a:pPr marL="0" indent="0">
              <a:buNone/>
            </a:pPr>
            <a:r>
              <a:rPr lang="en-US" sz="6400" dirty="0" smtClean="0">
                <a:latin typeface="Arial Narrow" pitchFamily="34" charset="0"/>
              </a:rPr>
              <a:t>Maintain suitable income.</a:t>
            </a:r>
          </a:p>
          <a:p>
            <a:pPr marL="0" indent="0">
              <a:buNone/>
            </a:pPr>
            <a:r>
              <a:rPr lang="en-US" sz="6400" dirty="0" smtClean="0">
                <a:latin typeface="Arial Narrow" pitchFamily="34" charset="0"/>
              </a:rPr>
              <a:t> </a:t>
            </a:r>
            <a:endParaRPr lang="en-US" sz="6400" dirty="0">
              <a:latin typeface="Arial Narrow" pitchFamily="34" charset="0"/>
            </a:endParaRPr>
          </a:p>
          <a:p>
            <a:pPr marL="0" indent="0">
              <a:buNone/>
            </a:pPr>
            <a:r>
              <a:rPr lang="en-US" sz="6400" dirty="0" smtClean="0">
                <a:latin typeface="Arial Narrow" pitchFamily="34" charset="0"/>
              </a:rPr>
              <a:t>Cooperate </a:t>
            </a:r>
            <a:r>
              <a:rPr lang="en-US" sz="6400" dirty="0">
                <a:latin typeface="Arial Narrow" pitchFamily="34" charset="0"/>
              </a:rPr>
              <a:t>with the social workers regarding visits to your home</a:t>
            </a:r>
            <a:r>
              <a:rPr lang="en-US" sz="6400" dirty="0" smtClean="0">
                <a:latin typeface="Arial Narrow" pitchFamily="34" charset="0"/>
              </a:rPr>
              <a:t>.</a:t>
            </a:r>
          </a:p>
          <a:p>
            <a:pPr marL="0" indent="0">
              <a:buNone/>
            </a:pPr>
            <a:endParaRPr lang="en-US" sz="6400" dirty="0">
              <a:latin typeface="Arial Narrow" pitchFamily="34" charset="0"/>
            </a:endParaRPr>
          </a:p>
          <a:p>
            <a:pPr marL="0" indent="0">
              <a:buNone/>
            </a:pPr>
            <a:r>
              <a:rPr lang="en-US" sz="6400" dirty="0" smtClean="0">
                <a:latin typeface="Arial Narrow" pitchFamily="34" charset="0"/>
              </a:rPr>
              <a:t>Have </a:t>
            </a:r>
            <a:r>
              <a:rPr lang="en-US" sz="6400" dirty="0">
                <a:latin typeface="Arial Narrow" pitchFamily="34" charset="0"/>
              </a:rPr>
              <a:t>the willingness to prepare a child for adulthood</a:t>
            </a:r>
            <a:r>
              <a:rPr lang="en-US" sz="6400" dirty="0" smtClean="0">
                <a:latin typeface="Arial Narrow" pitchFamily="34" charset="0"/>
              </a:rPr>
              <a:t>.</a:t>
            </a:r>
          </a:p>
          <a:p>
            <a:pPr marL="0" indent="0">
              <a:buNone/>
            </a:pPr>
            <a:endParaRPr lang="en-US" sz="6400" dirty="0">
              <a:latin typeface="Arial Narrow" pitchFamily="34" charset="0"/>
            </a:endParaRPr>
          </a:p>
          <a:p>
            <a:pPr marL="0" indent="0">
              <a:buNone/>
            </a:pPr>
            <a:r>
              <a:rPr lang="en-US" sz="6400" dirty="0" smtClean="0">
                <a:latin typeface="Arial Narrow" pitchFamily="34" charset="0"/>
              </a:rPr>
              <a:t>Have </a:t>
            </a:r>
            <a:r>
              <a:rPr lang="en-US" sz="6400" dirty="0">
                <a:latin typeface="Arial Narrow" pitchFamily="34" charset="0"/>
              </a:rPr>
              <a:t>the capacity to meet the special needs of </a:t>
            </a:r>
            <a:r>
              <a:rPr lang="en-US" sz="6400" dirty="0" smtClean="0">
                <a:latin typeface="Arial Narrow" pitchFamily="34" charset="0"/>
              </a:rPr>
              <a:t>children.</a:t>
            </a:r>
          </a:p>
          <a:p>
            <a:pPr marL="0" indent="0">
              <a:buNone/>
            </a:pPr>
            <a:endParaRPr lang="en-US" sz="6400" dirty="0" smtClean="0">
              <a:latin typeface="Arial Narrow" pitchFamily="34" charset="0"/>
            </a:endParaRPr>
          </a:p>
          <a:p>
            <a:pPr marL="0" indent="0">
              <a:buNone/>
            </a:pPr>
            <a:r>
              <a:rPr lang="en-US" sz="6400" dirty="0" smtClean="0">
                <a:latin typeface="Arial Narrow" pitchFamily="34" charset="0"/>
              </a:rPr>
              <a:t>Prepare </a:t>
            </a:r>
            <a:r>
              <a:rPr lang="en-US" sz="6400" dirty="0">
                <a:latin typeface="Arial Narrow" pitchFamily="34" charset="0"/>
              </a:rPr>
              <a:t>the child for reunification. </a:t>
            </a:r>
          </a:p>
          <a:p>
            <a:pPr marL="0" indent="0">
              <a:buNone/>
            </a:pPr>
            <a:endParaRPr lang="en-US" sz="6400" dirty="0" smtClean="0">
              <a:latin typeface="Arial Narrow" pitchFamily="34" charset="0"/>
            </a:endParaRPr>
          </a:p>
          <a:p>
            <a:pPr marL="0" indent="0">
              <a:buNone/>
            </a:pPr>
            <a:r>
              <a:rPr lang="en-US" sz="6400" dirty="0" smtClean="0">
                <a:latin typeface="Arial Narrow" pitchFamily="34" charset="0"/>
              </a:rPr>
              <a:t>Provide </a:t>
            </a:r>
            <a:r>
              <a:rPr lang="en-US" sz="6400" dirty="0">
                <a:latin typeface="Arial Narrow" pitchFamily="34" charset="0"/>
              </a:rPr>
              <a:t>permanence or prepare the child for permanency if you are not </a:t>
            </a:r>
            <a:r>
              <a:rPr lang="en-US" sz="6400" dirty="0" smtClean="0">
                <a:latin typeface="Arial Narrow" pitchFamily="34" charset="0"/>
              </a:rPr>
              <a:t>able. </a:t>
            </a:r>
          </a:p>
          <a:p>
            <a:pPr marL="609600" indent="-609600">
              <a:lnSpc>
                <a:spcPct val="90000"/>
              </a:lnSpc>
              <a:buClr>
                <a:srgbClr val="00CCFF"/>
              </a:buClr>
              <a:buNone/>
            </a:pPr>
            <a:endParaRPr lang="en-US" altLang="en-US" sz="2800" dirty="0">
              <a:latin typeface="Arial Narrow" pitchFamily="34" charset="0"/>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2"/>
          <p:cNvSpPr>
            <a:spLocks noGrp="1" noChangeArrowheads="1"/>
          </p:cNvSpPr>
          <p:nvPr>
            <p:ph type="title"/>
          </p:nvPr>
        </p:nvSpPr>
        <p:spPr>
          <a:xfrm>
            <a:off x="990600" y="304800"/>
            <a:ext cx="7772400" cy="762000"/>
          </a:xfrm>
        </p:spPr>
        <p:txBody>
          <a:bodyPr>
            <a:normAutofit/>
          </a:bodyPr>
          <a:lstStyle/>
          <a:p>
            <a:pPr eaLnBrk="1" hangingPunct="1"/>
            <a:r>
              <a:rPr lang="en-US" altLang="en-US" smtClean="0"/>
              <a:t>Who is a part of the Team?</a:t>
            </a:r>
          </a:p>
        </p:txBody>
      </p:sp>
      <p:sp>
        <p:nvSpPr>
          <p:cNvPr id="47106" name="Date Placeholder 3"/>
          <p:cNvSpPr>
            <a:spLocks noGrp="1"/>
          </p:cNvSpPr>
          <p:nvPr>
            <p:ph type="dt" sz="half" idx="10"/>
          </p:nvPr>
        </p:nvSpPr>
        <p:spPr>
          <a:noFill/>
        </p:spPr>
        <p:txBody>
          <a:bodyPr/>
          <a:lstStyle/>
          <a:p>
            <a:fld id="{37307599-575F-4CD7-A5E4-F8F0A5F1BC6C}" type="datetime1">
              <a:rPr lang="en-US" altLang="en-US" smtClean="0"/>
              <a:pPr/>
              <a:t>6/18/2020</a:t>
            </a:fld>
            <a:endParaRPr lang="en-US" altLang="en-US" smtClean="0"/>
          </a:p>
        </p:txBody>
      </p:sp>
      <p:sp>
        <p:nvSpPr>
          <p:cNvPr id="47107" name="Footer Placeholder 4"/>
          <p:cNvSpPr>
            <a:spLocks noGrp="1"/>
          </p:cNvSpPr>
          <p:nvPr>
            <p:ph type="ftr" sz="quarter" idx="11"/>
          </p:nvPr>
        </p:nvSpPr>
        <p:spPr>
          <a:xfrm>
            <a:off x="228600" y="6096000"/>
            <a:ext cx="2667000" cy="594360"/>
          </a:xfrm>
          <a:noFill/>
        </p:spPr>
        <p:txBody>
          <a:bodyPr/>
          <a:lstStyle/>
          <a:p>
            <a:r>
              <a:rPr lang="en-US" altLang="en-US" dirty="0" smtClean="0"/>
              <a:t>Sacramento County Child Protective Services Resource Family Approval Orientation </a:t>
            </a:r>
          </a:p>
        </p:txBody>
      </p:sp>
      <p:sp>
        <p:nvSpPr>
          <p:cNvPr id="47108" name="Slide Number Placeholder 5"/>
          <p:cNvSpPr>
            <a:spLocks noGrp="1"/>
          </p:cNvSpPr>
          <p:nvPr>
            <p:ph type="sldNum" sz="quarter" idx="12"/>
          </p:nvPr>
        </p:nvSpPr>
        <p:spPr>
          <a:noFill/>
        </p:spPr>
        <p:txBody>
          <a:bodyPr/>
          <a:lstStyle/>
          <a:p>
            <a:fld id="{A879E308-50BD-4C88-A5B0-01E0F50A04B3}" type="slidenum">
              <a:rPr lang="en-US" altLang="en-US" smtClean="0"/>
              <a:pPr/>
              <a:t>17</a:t>
            </a:fld>
            <a:endParaRPr lang="en-US" altLang="en-US" smtClean="0"/>
          </a:p>
        </p:txBody>
      </p:sp>
      <p:sp>
        <p:nvSpPr>
          <p:cNvPr id="7" name="TextBox 6"/>
          <p:cNvSpPr txBox="1"/>
          <p:nvPr/>
        </p:nvSpPr>
        <p:spPr>
          <a:xfrm>
            <a:off x="762000" y="1676400"/>
            <a:ext cx="7772400" cy="3046988"/>
          </a:xfrm>
          <a:prstGeom prst="rect">
            <a:avLst/>
          </a:prstGeom>
          <a:noFill/>
        </p:spPr>
        <p:txBody>
          <a:bodyPr wrap="square" rtlCol="0">
            <a:spAutoFit/>
          </a:bodyPr>
          <a:lstStyle/>
          <a:p>
            <a:r>
              <a:rPr lang="en-US" b="1" dirty="0" smtClean="0">
                <a:solidFill>
                  <a:srgbClr val="0070C0"/>
                </a:solidFill>
              </a:rPr>
              <a:t>Children in care may have several people on their team:</a:t>
            </a:r>
          </a:p>
          <a:p>
            <a:r>
              <a:rPr lang="en-US" dirty="0" smtClean="0"/>
              <a:t>The Resource Parent(s) </a:t>
            </a:r>
            <a:r>
              <a:rPr lang="en-US" b="1" dirty="0" smtClean="0">
                <a:solidFill>
                  <a:srgbClr val="0070C0"/>
                </a:solidFill>
              </a:rPr>
              <a:t>+</a:t>
            </a:r>
            <a:r>
              <a:rPr lang="en-US" dirty="0" smtClean="0"/>
              <a:t> RFA worker(s)</a:t>
            </a:r>
            <a:r>
              <a:rPr lang="en-US" b="1" dirty="0" smtClean="0">
                <a:solidFill>
                  <a:srgbClr val="0070C0"/>
                </a:solidFill>
              </a:rPr>
              <a:t>+</a:t>
            </a:r>
            <a:r>
              <a:rPr lang="en-US" dirty="0" smtClean="0"/>
              <a:t> The social Worker </a:t>
            </a:r>
            <a:r>
              <a:rPr lang="en-US" b="1" dirty="0" smtClean="0">
                <a:solidFill>
                  <a:srgbClr val="0070C0"/>
                </a:solidFill>
              </a:rPr>
              <a:t>+</a:t>
            </a:r>
            <a:r>
              <a:rPr lang="en-US" dirty="0" smtClean="0"/>
              <a:t> The </a:t>
            </a:r>
            <a:r>
              <a:rPr lang="en-US" smtClean="0"/>
              <a:t>CASA advocate</a:t>
            </a:r>
            <a:r>
              <a:rPr lang="en-US" b="1" smtClean="0">
                <a:solidFill>
                  <a:srgbClr val="0070C0"/>
                </a:solidFill>
              </a:rPr>
              <a:t>+</a:t>
            </a:r>
            <a:r>
              <a:rPr lang="en-US" smtClean="0"/>
              <a:t> </a:t>
            </a:r>
            <a:r>
              <a:rPr lang="en-US" dirty="0" smtClean="0"/>
              <a:t>Therapist </a:t>
            </a:r>
            <a:r>
              <a:rPr lang="en-US" b="1" dirty="0" smtClean="0">
                <a:solidFill>
                  <a:srgbClr val="0070C0"/>
                </a:solidFill>
              </a:rPr>
              <a:t>+</a:t>
            </a:r>
            <a:r>
              <a:rPr lang="en-US" dirty="0" smtClean="0"/>
              <a:t> Teacher </a:t>
            </a:r>
            <a:r>
              <a:rPr lang="en-US" b="1" dirty="0" smtClean="0">
                <a:solidFill>
                  <a:srgbClr val="0070C0"/>
                </a:solidFill>
              </a:rPr>
              <a:t>+</a:t>
            </a:r>
            <a:r>
              <a:rPr lang="en-US" dirty="0" smtClean="0"/>
              <a:t> Public Health Nurse </a:t>
            </a:r>
            <a:r>
              <a:rPr lang="en-US" b="1" dirty="0" smtClean="0">
                <a:solidFill>
                  <a:srgbClr val="0070C0"/>
                </a:solidFill>
              </a:rPr>
              <a:t>+</a:t>
            </a:r>
            <a:r>
              <a:rPr lang="en-US" dirty="0" smtClean="0"/>
              <a:t> Family Service Worker </a:t>
            </a:r>
            <a:r>
              <a:rPr lang="en-US" b="1" dirty="0" smtClean="0">
                <a:solidFill>
                  <a:srgbClr val="0070C0"/>
                </a:solidFill>
              </a:rPr>
              <a:t>+</a:t>
            </a:r>
            <a:r>
              <a:rPr lang="en-US" dirty="0" smtClean="0"/>
              <a:t> Doctor/Dentist </a:t>
            </a:r>
            <a:r>
              <a:rPr lang="en-US" b="1" dirty="0" smtClean="0">
                <a:solidFill>
                  <a:srgbClr val="0070C0"/>
                </a:solidFill>
              </a:rPr>
              <a:t>+ </a:t>
            </a:r>
            <a:r>
              <a:rPr lang="en-US" dirty="0" smtClean="0"/>
              <a:t>Attorney</a:t>
            </a:r>
          </a:p>
          <a:p>
            <a:endParaRPr lang="en-US" dirty="0" smtClean="0"/>
          </a:p>
          <a:p>
            <a:pPr algn="ctr"/>
            <a:r>
              <a:rPr lang="en-US" dirty="0" smtClean="0">
                <a:solidFill>
                  <a:srgbClr val="0070C0"/>
                </a:solidFill>
              </a:rPr>
              <a:t>Meeting the needs of all of the providers can be overwhelming.  They/we are here to help.  It’s okay to communicate your confusion and questions at any time.  </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a:xfrm>
            <a:off x="0" y="228600"/>
            <a:ext cx="6172200" cy="914400"/>
          </a:xfrm>
        </p:spPr>
        <p:txBody>
          <a:bodyPr>
            <a:noAutofit/>
          </a:bodyPr>
          <a:lstStyle/>
          <a:p>
            <a:pPr eaLnBrk="1" hangingPunct="1"/>
            <a:r>
              <a:rPr lang="en-US" altLang="en-US" sz="2400" dirty="0" smtClean="0"/>
              <a:t>What are Some of the </a:t>
            </a:r>
            <a:br>
              <a:rPr lang="en-US" altLang="en-US" sz="2400" dirty="0" smtClean="0"/>
            </a:br>
            <a:r>
              <a:rPr lang="en-US" altLang="en-US" sz="2400" dirty="0" smtClean="0"/>
              <a:t>Challenges of Foster Care and Adoption?</a:t>
            </a:r>
          </a:p>
        </p:txBody>
      </p:sp>
      <p:sp>
        <p:nvSpPr>
          <p:cNvPr id="32770" name="Date Placeholder 3"/>
          <p:cNvSpPr>
            <a:spLocks noGrp="1"/>
          </p:cNvSpPr>
          <p:nvPr>
            <p:ph type="dt" sz="half" idx="10"/>
          </p:nvPr>
        </p:nvSpPr>
        <p:spPr>
          <a:noFill/>
        </p:spPr>
        <p:txBody>
          <a:bodyPr/>
          <a:lstStyle/>
          <a:p>
            <a:fld id="{080E2CD6-CCD5-4A95-A7AF-F8B0398025AD}" type="datetime1">
              <a:rPr lang="en-US" altLang="en-US" smtClean="0"/>
              <a:pPr/>
              <a:t>6/18/2020</a:t>
            </a:fld>
            <a:endParaRPr lang="en-US" altLang="en-US" smtClean="0"/>
          </a:p>
        </p:txBody>
      </p:sp>
      <p:sp>
        <p:nvSpPr>
          <p:cNvPr id="32771" name="Footer Placeholder 4"/>
          <p:cNvSpPr>
            <a:spLocks noGrp="1"/>
          </p:cNvSpPr>
          <p:nvPr>
            <p:ph type="ftr" sz="quarter" idx="11"/>
          </p:nvPr>
        </p:nvSpPr>
        <p:spPr>
          <a:xfrm>
            <a:off x="2667000" y="6096000"/>
            <a:ext cx="3581400" cy="533400"/>
          </a:xfrm>
          <a:noFill/>
        </p:spPr>
        <p:txBody>
          <a:bodyPr/>
          <a:lstStyle/>
          <a:p>
            <a:r>
              <a:rPr lang="en-US" altLang="en-US" dirty="0" smtClean="0"/>
              <a:t>Sacramento County Child Protective Services Resource Family Approval Orientation </a:t>
            </a:r>
          </a:p>
        </p:txBody>
      </p:sp>
      <p:sp>
        <p:nvSpPr>
          <p:cNvPr id="32772" name="Slide Number Placeholder 5"/>
          <p:cNvSpPr>
            <a:spLocks noGrp="1"/>
          </p:cNvSpPr>
          <p:nvPr>
            <p:ph type="sldNum" sz="quarter" idx="12"/>
          </p:nvPr>
        </p:nvSpPr>
        <p:spPr>
          <a:noFill/>
        </p:spPr>
        <p:txBody>
          <a:bodyPr/>
          <a:lstStyle/>
          <a:p>
            <a:fld id="{071C1227-3923-4DF5-ACBA-355474696B21}" type="slidenum">
              <a:rPr lang="en-US" altLang="en-US" smtClean="0"/>
              <a:pPr/>
              <a:t>18</a:t>
            </a:fld>
            <a:endParaRPr lang="en-US" altLang="en-US" smtClean="0"/>
          </a:p>
        </p:txBody>
      </p:sp>
      <p:sp>
        <p:nvSpPr>
          <p:cNvPr id="33798" name="Rectangle 3"/>
          <p:cNvSpPr>
            <a:spLocks noGrp="1" noChangeArrowheads="1"/>
          </p:cNvSpPr>
          <p:nvPr>
            <p:ph sz="quarter" idx="1"/>
          </p:nvPr>
        </p:nvSpPr>
        <p:spPr>
          <a:xfrm>
            <a:off x="304800" y="1676400"/>
            <a:ext cx="7772400" cy="4495800"/>
          </a:xfrm>
        </p:spPr>
        <p:txBody>
          <a:bodyPr>
            <a:normAutofit fontScale="92500" lnSpcReduction="10000"/>
          </a:bodyPr>
          <a:lstStyle/>
          <a:p>
            <a:pPr eaLnBrk="1" hangingPunct="1">
              <a:lnSpc>
                <a:spcPct val="90000"/>
              </a:lnSpc>
              <a:buClr>
                <a:srgbClr val="0070C0"/>
              </a:buClr>
              <a:defRPr/>
            </a:pPr>
            <a:r>
              <a:rPr lang="en-US" altLang="en-US" sz="2800" dirty="0" smtClean="0"/>
              <a:t>Making the decision, can I/We commit? </a:t>
            </a:r>
          </a:p>
          <a:p>
            <a:pPr eaLnBrk="1" hangingPunct="1">
              <a:lnSpc>
                <a:spcPct val="90000"/>
              </a:lnSpc>
              <a:buClr>
                <a:srgbClr val="0070C0"/>
              </a:buClr>
              <a:defRPr/>
            </a:pPr>
            <a:r>
              <a:rPr lang="en-US" altLang="en-US" sz="2800" dirty="0" smtClean="0"/>
              <a:t>Managing the impact on your own family </a:t>
            </a:r>
            <a:r>
              <a:rPr lang="en-US" altLang="en-US" sz="1600" dirty="0" smtClean="0"/>
              <a:t>(children, marriage, partner, kin, finances, neighbors, your time, health and employment). </a:t>
            </a:r>
          </a:p>
          <a:p>
            <a:pPr eaLnBrk="1" hangingPunct="1">
              <a:lnSpc>
                <a:spcPct val="90000"/>
              </a:lnSpc>
              <a:buClr>
                <a:srgbClr val="0070C0"/>
              </a:buClr>
              <a:defRPr/>
            </a:pPr>
            <a:r>
              <a:rPr lang="en-US" altLang="en-US" sz="2800" dirty="0" smtClean="0"/>
              <a:t>Shared parenting decisions</a:t>
            </a:r>
          </a:p>
          <a:p>
            <a:pPr eaLnBrk="1" hangingPunct="1">
              <a:lnSpc>
                <a:spcPct val="90000"/>
              </a:lnSpc>
              <a:buClr>
                <a:srgbClr val="0070C0"/>
              </a:buClr>
              <a:defRPr/>
            </a:pPr>
            <a:r>
              <a:rPr lang="en-US" altLang="en-US" sz="2800" dirty="0" smtClean="0"/>
              <a:t>Helping children with their emotions and behaviors that are a result of their trauma</a:t>
            </a:r>
          </a:p>
          <a:p>
            <a:pPr eaLnBrk="1" hangingPunct="1">
              <a:lnSpc>
                <a:spcPct val="90000"/>
              </a:lnSpc>
              <a:buClr>
                <a:srgbClr val="0070C0"/>
              </a:buClr>
              <a:defRPr/>
            </a:pPr>
            <a:r>
              <a:rPr lang="en-US" altLang="en-US" sz="2800" dirty="0" smtClean="0"/>
              <a:t>Learning to support a child’s cultural identity and connections to their birth families</a:t>
            </a:r>
          </a:p>
          <a:p>
            <a:pPr eaLnBrk="1" hangingPunct="1">
              <a:lnSpc>
                <a:spcPct val="90000"/>
              </a:lnSpc>
              <a:buClr>
                <a:srgbClr val="0070C0"/>
              </a:buClr>
              <a:buFont typeface="Arial" pitchFamily="34" charset="0"/>
              <a:buChar char="•"/>
              <a:defRPr/>
            </a:pPr>
            <a:r>
              <a:rPr lang="en-US" altLang="en-US" sz="2800" dirty="0" smtClean="0">
                <a:solidFill>
                  <a:srgbClr val="FFC000"/>
                </a:solidFill>
                <a:latin typeface="Zingbats"/>
              </a:rPr>
              <a:t> </a:t>
            </a:r>
            <a:r>
              <a:rPr lang="en-US" altLang="en-US" sz="2800" dirty="0" smtClean="0">
                <a:solidFill>
                  <a:srgbClr val="0070C0"/>
                </a:solidFill>
              </a:rPr>
              <a:t>Supporting transitions and promoting</a:t>
            </a:r>
          </a:p>
          <a:p>
            <a:pPr marL="0" indent="0" eaLnBrk="1" hangingPunct="1">
              <a:lnSpc>
                <a:spcPct val="90000"/>
              </a:lnSpc>
              <a:buClr>
                <a:srgbClr val="0070C0"/>
              </a:buClr>
              <a:buFontTx/>
              <a:buNone/>
              <a:defRPr/>
            </a:pPr>
            <a:r>
              <a:rPr lang="en-US" altLang="en-US" sz="2800" dirty="0">
                <a:solidFill>
                  <a:srgbClr val="0070C0"/>
                </a:solidFill>
              </a:rPr>
              <a:t> </a:t>
            </a:r>
            <a:r>
              <a:rPr lang="en-US" altLang="en-US" sz="2800" dirty="0" smtClean="0">
                <a:solidFill>
                  <a:srgbClr val="0070C0"/>
                </a:solidFill>
              </a:rPr>
              <a:t>   family reunification. This is often the hardest.       </a:t>
            </a:r>
          </a:p>
          <a:p>
            <a:pPr marL="0" indent="0" algn="ctr" eaLnBrk="1" hangingPunct="1">
              <a:lnSpc>
                <a:spcPct val="90000"/>
              </a:lnSpc>
              <a:buClr>
                <a:srgbClr val="0070C0"/>
              </a:buClr>
              <a:buFontTx/>
              <a:buNone/>
              <a:defRPr/>
            </a:pPr>
            <a:r>
              <a:rPr lang="en-US" altLang="en-US" sz="2800" dirty="0" smtClean="0">
                <a:solidFill>
                  <a:srgbClr val="0070C0"/>
                </a:solidFill>
              </a:rPr>
              <a:t>Remember …</a:t>
            </a:r>
          </a:p>
          <a:p>
            <a:pPr marL="0" indent="0" algn="ctr" eaLnBrk="1" hangingPunct="1">
              <a:lnSpc>
                <a:spcPct val="90000"/>
              </a:lnSpc>
              <a:buClr>
                <a:srgbClr val="0070C0"/>
              </a:buClr>
              <a:buFontTx/>
              <a:buNone/>
              <a:defRPr/>
            </a:pPr>
            <a:r>
              <a:rPr lang="en-US" altLang="en-US" sz="2800" b="1" dirty="0" smtClean="0">
                <a:solidFill>
                  <a:srgbClr val="0070C0"/>
                </a:solidFill>
              </a:rPr>
              <a:t>The children need you to take the risk</a:t>
            </a:r>
            <a:r>
              <a:rPr lang="en-US" altLang="en-US" sz="2000" dirty="0" smtClean="0">
                <a:solidFill>
                  <a:srgbClr val="0070C0"/>
                </a:solidFill>
              </a:rPr>
              <a:t>. </a:t>
            </a:r>
            <a:endParaRPr lang="en-US" altLang="en-US" sz="2800" dirty="0" smtClean="0">
              <a:solidFill>
                <a:srgbClr val="0070C0"/>
              </a:solidFill>
            </a:endParaRPr>
          </a:p>
        </p:txBody>
      </p:sp>
      <p:sp>
        <p:nvSpPr>
          <p:cNvPr id="32776" name="AutoShape 5"/>
          <p:cNvSpPr>
            <a:spLocks noChangeArrowheads="1"/>
          </p:cNvSpPr>
          <p:nvPr/>
        </p:nvSpPr>
        <p:spPr bwMode="auto">
          <a:xfrm rot="538927">
            <a:off x="6925153" y="460837"/>
            <a:ext cx="1929227" cy="14779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BC7164"/>
          </a:solidFill>
          <a:ln w="9525">
            <a:solidFill>
              <a:schemeClr val="tx1"/>
            </a:solidFill>
            <a:miter lim="800000"/>
            <a:headEnd/>
            <a:tailEnd/>
          </a:ln>
        </p:spPr>
        <p:txBody>
          <a:bodyPr wrap="none" anchor="ctr"/>
          <a:lstStyle/>
          <a:p>
            <a:pPr algn="ctr"/>
            <a:r>
              <a:rPr lang="en-US" altLang="en-US" sz="1800" b="1" dirty="0"/>
              <a:t>It is all about</a:t>
            </a:r>
          </a:p>
          <a:p>
            <a:pPr algn="ctr"/>
            <a:r>
              <a:rPr lang="en-US" altLang="en-US" sz="1800" b="1" dirty="0"/>
              <a:t>Relationships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a:xfrm>
            <a:off x="304800" y="0"/>
            <a:ext cx="6553200" cy="1066800"/>
          </a:xfrm>
        </p:spPr>
        <p:txBody>
          <a:bodyPr/>
          <a:lstStyle/>
          <a:p>
            <a:pPr algn="l" eaLnBrk="1" hangingPunct="1"/>
            <a:r>
              <a:rPr lang="en-US" altLang="en-US" sz="4800" b="1" dirty="0" smtClean="0">
                <a:solidFill>
                  <a:schemeClr val="tx1"/>
                </a:solidFill>
                <a:latin typeface="Baskerville Old Face" pitchFamily="18" charset="0"/>
              </a:rPr>
              <a:t>What is the Goal?</a:t>
            </a:r>
          </a:p>
        </p:txBody>
      </p:sp>
      <p:sp>
        <p:nvSpPr>
          <p:cNvPr id="52226" name="Date Placeholder 3"/>
          <p:cNvSpPr>
            <a:spLocks noGrp="1"/>
          </p:cNvSpPr>
          <p:nvPr>
            <p:ph type="dt" sz="half" idx="10"/>
          </p:nvPr>
        </p:nvSpPr>
        <p:spPr>
          <a:noFill/>
        </p:spPr>
        <p:txBody>
          <a:bodyPr/>
          <a:lstStyle/>
          <a:p>
            <a:fld id="{3058E437-832F-4887-BAEF-DBFE061D9BB3}" type="datetime1">
              <a:rPr lang="en-US" altLang="en-US" smtClean="0"/>
              <a:pPr/>
              <a:t>6/18/2020</a:t>
            </a:fld>
            <a:endParaRPr lang="en-US" altLang="en-US" smtClean="0"/>
          </a:p>
        </p:txBody>
      </p:sp>
      <p:sp>
        <p:nvSpPr>
          <p:cNvPr id="52227" name="Footer Placeholder 4"/>
          <p:cNvSpPr>
            <a:spLocks noGrp="1"/>
          </p:cNvSpPr>
          <p:nvPr>
            <p:ph type="ftr" sz="quarter" idx="11"/>
          </p:nvPr>
        </p:nvSpPr>
        <p:spPr>
          <a:xfrm>
            <a:off x="2667000" y="6172200"/>
            <a:ext cx="3581400" cy="441960"/>
          </a:xfrm>
          <a:noFill/>
        </p:spPr>
        <p:txBody>
          <a:bodyPr/>
          <a:lstStyle/>
          <a:p>
            <a:r>
              <a:rPr lang="en-US" altLang="en-US" dirty="0" smtClean="0"/>
              <a:t>Sacramento County Child Protective Services Resource Family Approval Orientation </a:t>
            </a:r>
          </a:p>
        </p:txBody>
      </p:sp>
      <p:sp>
        <p:nvSpPr>
          <p:cNvPr id="52228" name="Slide Number Placeholder 5"/>
          <p:cNvSpPr>
            <a:spLocks noGrp="1"/>
          </p:cNvSpPr>
          <p:nvPr>
            <p:ph type="sldNum" sz="quarter" idx="12"/>
          </p:nvPr>
        </p:nvSpPr>
        <p:spPr>
          <a:noFill/>
        </p:spPr>
        <p:txBody>
          <a:bodyPr/>
          <a:lstStyle/>
          <a:p>
            <a:fld id="{FB313E4F-63C1-4660-9C27-80B1EC80C9F4}" type="slidenum">
              <a:rPr lang="en-US" altLang="en-US" smtClean="0"/>
              <a:pPr/>
              <a:t>19</a:t>
            </a:fld>
            <a:endParaRPr lang="en-US" altLang="en-US" smtClean="0"/>
          </a:p>
        </p:txBody>
      </p:sp>
      <p:sp>
        <p:nvSpPr>
          <p:cNvPr id="54278" name="Rectangle 203"/>
          <p:cNvSpPr>
            <a:spLocks noChangeArrowheads="1"/>
          </p:cNvSpPr>
          <p:nvPr/>
        </p:nvSpPr>
        <p:spPr bwMode="auto">
          <a:xfrm>
            <a:off x="381000" y="12954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sz="6000" b="1" dirty="0" smtClean="0">
                <a:solidFill>
                  <a:srgbClr val="FFFFFF"/>
                </a:solidFill>
                <a:latin typeface="Baskerville Old Face" pitchFamily="18" charset="0"/>
              </a:rPr>
              <a:t>Permanency</a:t>
            </a:r>
          </a:p>
          <a:p>
            <a:pPr algn="ctr" eaLnBrk="1" hangingPunct="1">
              <a:spcBef>
                <a:spcPct val="0"/>
              </a:spcBef>
              <a:buFontTx/>
              <a:buNone/>
              <a:defRPr/>
            </a:pPr>
            <a:r>
              <a:rPr lang="en-US" altLang="en-US" sz="4400" b="1" dirty="0" smtClean="0">
                <a:solidFill>
                  <a:srgbClr val="FFCC00"/>
                </a:solidFill>
                <a:latin typeface="Baskerville Old Face" pitchFamily="18" charset="0"/>
              </a:rPr>
              <a:t> </a:t>
            </a:r>
            <a:r>
              <a:rPr lang="en-US" altLang="en-US" sz="4400" b="1" dirty="0" smtClean="0">
                <a:solidFill>
                  <a:srgbClr val="0070C0"/>
                </a:solidFill>
                <a:latin typeface="Baskerville Old Face" pitchFamily="18" charset="0"/>
              </a:rPr>
              <a:t>“Lifelong” Families for All Children</a:t>
            </a:r>
          </a:p>
          <a:p>
            <a:pPr eaLnBrk="1" hangingPunct="1">
              <a:spcBef>
                <a:spcPct val="0"/>
              </a:spcBef>
              <a:buFontTx/>
              <a:buNone/>
              <a:defRPr/>
            </a:pPr>
            <a:endParaRPr lang="en-US" altLang="en-US" sz="900" i="1" dirty="0" smtClean="0">
              <a:solidFill>
                <a:srgbClr val="0070C0"/>
              </a:solidFill>
              <a:latin typeface="Baskerville Old Face" pitchFamily="18" charset="0"/>
            </a:endParaRPr>
          </a:p>
          <a:p>
            <a:pPr eaLnBrk="1" hangingPunct="1">
              <a:spcBef>
                <a:spcPct val="0"/>
              </a:spcBef>
              <a:buFontTx/>
              <a:buNone/>
              <a:defRPr/>
            </a:pPr>
            <a:r>
              <a:rPr lang="en-US" altLang="en-US" sz="3600" i="1" dirty="0" smtClean="0">
                <a:solidFill>
                  <a:srgbClr val="0070C0"/>
                </a:solidFill>
                <a:latin typeface="Baskerville Old Face" pitchFamily="18" charset="0"/>
              </a:rPr>
              <a:t>In order of preference:</a:t>
            </a:r>
          </a:p>
          <a:p>
            <a:pPr marL="571500" indent="-571500" eaLnBrk="1" hangingPunct="1">
              <a:spcBef>
                <a:spcPct val="0"/>
              </a:spcBef>
              <a:defRPr/>
            </a:pPr>
            <a:r>
              <a:rPr lang="en-US" altLang="en-US" sz="3600" b="1" dirty="0" smtClean="0">
                <a:solidFill>
                  <a:srgbClr val="0070C0"/>
                </a:solidFill>
                <a:latin typeface="Baskerville Old Face" pitchFamily="18" charset="0"/>
              </a:rPr>
              <a:t>Reunification with their family of origin</a:t>
            </a:r>
          </a:p>
          <a:p>
            <a:pPr marL="571500" indent="-571500" eaLnBrk="1" hangingPunct="1">
              <a:spcBef>
                <a:spcPct val="0"/>
              </a:spcBef>
              <a:defRPr/>
            </a:pPr>
            <a:r>
              <a:rPr lang="en-US" altLang="en-US" sz="3600" b="1" dirty="0" smtClean="0">
                <a:solidFill>
                  <a:srgbClr val="0070C0"/>
                </a:solidFill>
                <a:latin typeface="Baskerville Old Face" pitchFamily="18" charset="0"/>
              </a:rPr>
              <a:t>Adoption or guardianship with a relative</a:t>
            </a:r>
          </a:p>
          <a:p>
            <a:pPr marL="571500" indent="-571500" eaLnBrk="1" hangingPunct="1">
              <a:spcBef>
                <a:spcPct val="0"/>
              </a:spcBef>
              <a:defRPr/>
            </a:pPr>
            <a:r>
              <a:rPr lang="en-US" altLang="en-US" sz="3600" b="1" dirty="0" smtClean="0">
                <a:solidFill>
                  <a:srgbClr val="0070C0"/>
                </a:solidFill>
                <a:latin typeface="Baskerville Old Face" pitchFamily="18" charset="0"/>
              </a:rPr>
              <a:t>Adoption by their non-related resource family</a:t>
            </a:r>
          </a:p>
          <a:p>
            <a:pPr algn="ctr" eaLnBrk="1" hangingPunct="1">
              <a:spcBef>
                <a:spcPct val="0"/>
              </a:spcBef>
              <a:buFontTx/>
              <a:buNone/>
              <a:defRPr/>
            </a:pPr>
            <a:endParaRPr lang="en-US" altLang="en-US" sz="4400" b="1" dirty="0" smtClean="0">
              <a:solidFill>
                <a:srgbClr val="FFCC00"/>
              </a:solidFill>
              <a:latin typeface="Baskerville Old Fac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685800" y="228600"/>
            <a:ext cx="7772400" cy="914400"/>
          </a:xfrm>
        </p:spPr>
        <p:txBody>
          <a:bodyPr>
            <a:normAutofit/>
          </a:bodyPr>
          <a:lstStyle/>
          <a:p>
            <a:pPr eaLnBrk="1" hangingPunct="1"/>
            <a:r>
              <a:rPr lang="en-US" altLang="en-US" sz="4800" smtClean="0">
                <a:solidFill>
                  <a:schemeClr val="tx1"/>
                </a:solidFill>
              </a:rPr>
              <a:t>Introductions &amp; Welcome</a:t>
            </a:r>
          </a:p>
        </p:txBody>
      </p:sp>
      <p:sp>
        <p:nvSpPr>
          <p:cNvPr id="6146" name="Date Placeholder 3"/>
          <p:cNvSpPr>
            <a:spLocks noGrp="1"/>
          </p:cNvSpPr>
          <p:nvPr>
            <p:ph type="dt" sz="half" idx="10"/>
          </p:nvPr>
        </p:nvSpPr>
        <p:spPr>
          <a:noFill/>
        </p:spPr>
        <p:txBody>
          <a:bodyPr/>
          <a:lstStyle/>
          <a:p>
            <a:fld id="{EF57400C-83B1-406C-AE50-B86F12C80D23}" type="datetime1">
              <a:rPr lang="en-US" altLang="en-US" smtClean="0"/>
              <a:pPr/>
              <a:t>6/18/2020</a:t>
            </a:fld>
            <a:endParaRPr lang="en-US" altLang="en-US" smtClean="0"/>
          </a:p>
        </p:txBody>
      </p:sp>
      <p:sp>
        <p:nvSpPr>
          <p:cNvPr id="6147" name="Footer Placeholder 4"/>
          <p:cNvSpPr>
            <a:spLocks noGrp="1"/>
          </p:cNvSpPr>
          <p:nvPr>
            <p:ph type="ftr" sz="quarter" idx="11"/>
          </p:nvPr>
        </p:nvSpPr>
        <p:spPr>
          <a:xfrm>
            <a:off x="2743200" y="6096000"/>
            <a:ext cx="3962400" cy="549275"/>
          </a:xfrm>
          <a:noFill/>
        </p:spPr>
        <p:txBody>
          <a:bodyPr/>
          <a:lstStyle/>
          <a:p>
            <a:pPr algn="ctr"/>
            <a:r>
              <a:rPr lang="en-US" altLang="en-US" dirty="0" smtClean="0"/>
              <a:t>Sacramento County Child Protective Services</a:t>
            </a:r>
          </a:p>
          <a:p>
            <a:pPr algn="ctr"/>
            <a:r>
              <a:rPr lang="en-US" altLang="en-US" dirty="0" smtClean="0"/>
              <a:t>Resource Family Approval Orientation</a:t>
            </a:r>
          </a:p>
          <a:p>
            <a:endParaRPr lang="en-US" altLang="en-US" dirty="0" smtClean="0"/>
          </a:p>
        </p:txBody>
      </p:sp>
      <p:sp>
        <p:nvSpPr>
          <p:cNvPr id="6148" name="Slide Number Placeholder 5"/>
          <p:cNvSpPr>
            <a:spLocks noGrp="1"/>
          </p:cNvSpPr>
          <p:nvPr>
            <p:ph type="sldNum" sz="quarter" idx="12"/>
          </p:nvPr>
        </p:nvSpPr>
        <p:spPr>
          <a:noFill/>
        </p:spPr>
        <p:txBody>
          <a:bodyPr/>
          <a:lstStyle/>
          <a:p>
            <a:fld id="{AB167863-C2C0-40FE-9598-51138E431A4E}" type="slidenum">
              <a:rPr lang="en-US" altLang="en-US" smtClean="0"/>
              <a:pPr/>
              <a:t>2</a:t>
            </a:fld>
            <a:endParaRPr lang="en-US" altLang="en-US" smtClean="0"/>
          </a:p>
        </p:txBody>
      </p:sp>
      <p:sp>
        <p:nvSpPr>
          <p:cNvPr id="6150" name="Rectangle 3"/>
          <p:cNvSpPr>
            <a:spLocks noGrp="1" noChangeArrowheads="1"/>
          </p:cNvSpPr>
          <p:nvPr>
            <p:ph sz="quarter" idx="1"/>
          </p:nvPr>
        </p:nvSpPr>
        <p:spPr>
          <a:xfrm>
            <a:off x="685800" y="3429000"/>
            <a:ext cx="7772400" cy="2667000"/>
          </a:xfrm>
        </p:spPr>
        <p:txBody>
          <a:bodyPr/>
          <a:lstStyle/>
          <a:p>
            <a:pPr algn="ctr" eaLnBrk="1" hangingPunct="1">
              <a:buFontTx/>
              <a:buNone/>
            </a:pPr>
            <a:r>
              <a:rPr lang="en-US" altLang="en-US" sz="4000" dirty="0" smtClean="0">
                <a:latin typeface="Lucida Calligraphy" pitchFamily="66" charset="0"/>
              </a:rPr>
              <a:t>Thank you for Joining Us!</a:t>
            </a:r>
            <a:endParaRPr lang="en-US" altLang="en-US" dirty="0" smtClean="0">
              <a:latin typeface="Lucida Calligraphy" pitchFamily="66" charset="0"/>
            </a:endParaRPr>
          </a:p>
          <a:p>
            <a:pPr algn="ctr" eaLnBrk="1" hangingPunct="1">
              <a:buFontTx/>
              <a:buNone/>
            </a:pPr>
            <a:r>
              <a:rPr lang="en-US" altLang="en-US" sz="2400" dirty="0" smtClean="0">
                <a:solidFill>
                  <a:schemeClr val="accent3">
                    <a:lumMod val="75000"/>
                  </a:schemeClr>
                </a:solidFill>
              </a:rPr>
              <a:t>We appreciate your interest in foster care </a:t>
            </a:r>
          </a:p>
          <a:p>
            <a:pPr algn="ctr" eaLnBrk="1" hangingPunct="1">
              <a:buFontTx/>
              <a:buNone/>
            </a:pPr>
            <a:r>
              <a:rPr lang="en-US" altLang="en-US" sz="2400" dirty="0" smtClean="0">
                <a:solidFill>
                  <a:schemeClr val="accent3">
                    <a:lumMod val="75000"/>
                  </a:schemeClr>
                </a:solidFill>
              </a:rPr>
              <a:t>and/or adoption</a:t>
            </a:r>
          </a:p>
          <a:p>
            <a:pPr algn="ctr" eaLnBrk="1" hangingPunct="1">
              <a:buFontTx/>
              <a:buNone/>
            </a:pPr>
            <a:r>
              <a:rPr lang="en-US" altLang="en-US" sz="2400" dirty="0" smtClean="0">
                <a:solidFill>
                  <a:schemeClr val="accent3">
                    <a:lumMod val="75000"/>
                  </a:schemeClr>
                </a:solidFill>
              </a:rPr>
              <a:t>to support the needs of our children in care</a:t>
            </a:r>
            <a:r>
              <a:rPr lang="en-US" altLang="en-US" sz="2400" dirty="0" smtClean="0">
                <a:solidFill>
                  <a:schemeClr val="accent2">
                    <a:lumMod val="75000"/>
                  </a:schemeClr>
                </a:solidFill>
              </a:rPr>
              <a:t>.</a:t>
            </a:r>
          </a:p>
          <a:p>
            <a:pPr algn="ctr" eaLnBrk="1" hangingPunct="1">
              <a:buFontTx/>
              <a:buNone/>
            </a:pPr>
            <a:r>
              <a:rPr lang="en-US" altLang="en-US" sz="2400" dirty="0" smtClean="0">
                <a:solidFill>
                  <a:srgbClr val="0070C0"/>
                </a:solidFill>
              </a:rPr>
              <a:t>HOUSE KEEPING TID BITS…</a:t>
            </a:r>
          </a:p>
        </p:txBody>
      </p:sp>
      <p:pic>
        <p:nvPicPr>
          <p:cNvPr id="4098" name="Picture 2" descr="Image result for images of adopted families">
            <a:hlinkClick r:id="rId2"/>
          </p:cNvPr>
          <p:cNvPicPr>
            <a:picLocks noChangeAspect="1" noChangeArrowheads="1"/>
          </p:cNvPicPr>
          <p:nvPr/>
        </p:nvPicPr>
        <p:blipFill>
          <a:blip r:embed="rId3" cstate="print"/>
          <a:srcRect/>
          <a:stretch>
            <a:fillRect/>
          </a:stretch>
        </p:blipFill>
        <p:spPr bwMode="auto">
          <a:xfrm>
            <a:off x="228600" y="1600200"/>
            <a:ext cx="2262204" cy="1752600"/>
          </a:xfrm>
          <a:prstGeom prst="rect">
            <a:avLst/>
          </a:prstGeom>
          <a:noFill/>
        </p:spPr>
      </p:pic>
      <p:pic>
        <p:nvPicPr>
          <p:cNvPr id="4100" name="Picture 4" descr="Image result for images of adopted families">
            <a:hlinkClick r:id="rId4"/>
          </p:cNvPr>
          <p:cNvPicPr>
            <a:picLocks noChangeAspect="1" noChangeArrowheads="1"/>
          </p:cNvPicPr>
          <p:nvPr/>
        </p:nvPicPr>
        <p:blipFill>
          <a:blip r:embed="rId5" cstate="print"/>
          <a:srcRect/>
          <a:stretch>
            <a:fillRect/>
          </a:stretch>
        </p:blipFill>
        <p:spPr bwMode="auto">
          <a:xfrm>
            <a:off x="2438400" y="1600200"/>
            <a:ext cx="2286000" cy="1727199"/>
          </a:xfrm>
          <a:prstGeom prst="rect">
            <a:avLst/>
          </a:prstGeom>
          <a:noFill/>
        </p:spPr>
      </p:pic>
      <p:pic>
        <p:nvPicPr>
          <p:cNvPr id="4102" name="Picture 6" descr="Image result for images of adopted families">
            <a:hlinkClick r:id="rId6"/>
          </p:cNvPr>
          <p:cNvPicPr>
            <a:picLocks noChangeAspect="1" noChangeArrowheads="1"/>
          </p:cNvPicPr>
          <p:nvPr/>
        </p:nvPicPr>
        <p:blipFill>
          <a:blip r:embed="rId7" cstate="print"/>
          <a:srcRect/>
          <a:stretch>
            <a:fillRect/>
          </a:stretch>
        </p:blipFill>
        <p:spPr bwMode="auto">
          <a:xfrm>
            <a:off x="4724400" y="1600200"/>
            <a:ext cx="2068286" cy="1752600"/>
          </a:xfrm>
          <a:prstGeom prst="rect">
            <a:avLst/>
          </a:prstGeom>
          <a:noFill/>
        </p:spPr>
      </p:pic>
      <p:pic>
        <p:nvPicPr>
          <p:cNvPr id="4104" name="Picture 8" descr="Image result for images of adopted families">
            <a:hlinkClick r:id="rId8"/>
          </p:cNvPr>
          <p:cNvPicPr>
            <a:picLocks noChangeAspect="1" noChangeArrowheads="1"/>
          </p:cNvPicPr>
          <p:nvPr/>
        </p:nvPicPr>
        <p:blipFill>
          <a:blip r:embed="rId9" cstate="print"/>
          <a:srcRect/>
          <a:stretch>
            <a:fillRect/>
          </a:stretch>
        </p:blipFill>
        <p:spPr bwMode="auto">
          <a:xfrm>
            <a:off x="6781800" y="1600200"/>
            <a:ext cx="1971675" cy="1752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0" y="228600"/>
            <a:ext cx="8915400" cy="914400"/>
          </a:xfrm>
        </p:spPr>
        <p:txBody>
          <a:bodyPr>
            <a:noAutofit/>
          </a:bodyPr>
          <a:lstStyle/>
          <a:p>
            <a:pPr eaLnBrk="1" hangingPunct="1"/>
            <a:r>
              <a:rPr lang="en-US" altLang="en-US" sz="2800" dirty="0" smtClean="0"/>
              <a:t>Adoption from Foster Care…a positive way to grow your family</a:t>
            </a:r>
          </a:p>
        </p:txBody>
      </p:sp>
      <p:sp>
        <p:nvSpPr>
          <p:cNvPr id="34818" name="Date Placeholder 3"/>
          <p:cNvSpPr>
            <a:spLocks noGrp="1"/>
          </p:cNvSpPr>
          <p:nvPr>
            <p:ph type="dt" sz="half" idx="10"/>
          </p:nvPr>
        </p:nvSpPr>
        <p:spPr>
          <a:noFill/>
        </p:spPr>
        <p:txBody>
          <a:bodyPr/>
          <a:lstStyle/>
          <a:p>
            <a:fld id="{2C51CF7D-697B-4020-B97D-062A937FEDD7}" type="datetime1">
              <a:rPr lang="en-US" altLang="en-US" smtClean="0"/>
              <a:pPr/>
              <a:t>6/18/2020</a:t>
            </a:fld>
            <a:endParaRPr lang="en-US" altLang="en-US" smtClean="0"/>
          </a:p>
        </p:txBody>
      </p:sp>
      <p:sp>
        <p:nvSpPr>
          <p:cNvPr id="34819" name="Footer Placeholder 4"/>
          <p:cNvSpPr>
            <a:spLocks noGrp="1"/>
          </p:cNvSpPr>
          <p:nvPr>
            <p:ph type="ftr" sz="quarter" idx="11"/>
          </p:nvPr>
        </p:nvSpPr>
        <p:spPr>
          <a:xfrm>
            <a:off x="2514600" y="6172200"/>
            <a:ext cx="3581400" cy="457200"/>
          </a:xfrm>
          <a:noFill/>
        </p:spPr>
        <p:txBody>
          <a:bodyPr/>
          <a:lstStyle/>
          <a:p>
            <a:r>
              <a:rPr lang="en-US" altLang="en-US" dirty="0" smtClean="0"/>
              <a:t>Sacramento County Child Protective Services Resource Family Approval Orientation </a:t>
            </a:r>
          </a:p>
        </p:txBody>
      </p:sp>
      <p:sp>
        <p:nvSpPr>
          <p:cNvPr id="34820" name="Slide Number Placeholder 5"/>
          <p:cNvSpPr>
            <a:spLocks noGrp="1"/>
          </p:cNvSpPr>
          <p:nvPr>
            <p:ph type="sldNum" sz="quarter" idx="12"/>
          </p:nvPr>
        </p:nvSpPr>
        <p:spPr>
          <a:noFill/>
        </p:spPr>
        <p:txBody>
          <a:bodyPr/>
          <a:lstStyle/>
          <a:p>
            <a:fld id="{ED76EE5B-4D36-4E2E-AE64-281ECF5D04C9}" type="slidenum">
              <a:rPr lang="en-US" altLang="en-US" smtClean="0"/>
              <a:pPr/>
              <a:t>20</a:t>
            </a:fld>
            <a:endParaRPr lang="en-US" altLang="en-US" smtClean="0"/>
          </a:p>
        </p:txBody>
      </p:sp>
      <p:sp>
        <p:nvSpPr>
          <p:cNvPr id="34822" name="Rectangle 3"/>
          <p:cNvSpPr>
            <a:spLocks noGrp="1" noChangeArrowheads="1"/>
          </p:cNvSpPr>
          <p:nvPr>
            <p:ph sz="quarter" idx="1"/>
          </p:nvPr>
        </p:nvSpPr>
        <p:spPr>
          <a:xfrm>
            <a:off x="381000" y="1447800"/>
            <a:ext cx="8458200" cy="4648200"/>
          </a:xfrm>
        </p:spPr>
        <p:txBody>
          <a:bodyPr/>
          <a:lstStyle/>
          <a:p>
            <a:pPr eaLnBrk="1" hangingPunct="1">
              <a:buNone/>
            </a:pPr>
            <a:r>
              <a:rPr lang="en-US" altLang="en-US" dirty="0" smtClean="0"/>
              <a:t>~Legally connects parents with children who were not born to them.</a:t>
            </a:r>
          </a:p>
          <a:p>
            <a:pPr eaLnBrk="1" hangingPunct="1">
              <a:buNone/>
            </a:pPr>
            <a:r>
              <a:rPr lang="en-US" altLang="en-US" dirty="0" smtClean="0"/>
              <a:t>~Comes with the same rights and responsibilities that exist between children &amp; birth parents.</a:t>
            </a:r>
          </a:p>
          <a:p>
            <a:pPr eaLnBrk="1" hangingPunct="1">
              <a:buNone/>
            </a:pPr>
            <a:r>
              <a:rPr lang="en-US" altLang="en-US" dirty="0" smtClean="0"/>
              <a:t>~Lifetime commitment</a:t>
            </a:r>
          </a:p>
          <a:p>
            <a:pPr>
              <a:buNone/>
            </a:pPr>
            <a:r>
              <a:rPr lang="en-US" altLang="en-US" dirty="0" smtClean="0"/>
              <a:t>~Adoption is a lifelong process for the adoptee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2">
                    <a:lumMod val="25000"/>
                  </a:schemeClr>
                </a:solidFill>
                <a:latin typeface="Arial Narrow" pitchFamily="34" charset="0"/>
              </a:rPr>
              <a:t/>
            </a:r>
            <a:br>
              <a:rPr lang="en-US" dirty="0" smtClean="0">
                <a:solidFill>
                  <a:schemeClr val="bg2">
                    <a:lumMod val="25000"/>
                  </a:schemeClr>
                </a:solidFill>
                <a:latin typeface="Arial Narrow" pitchFamily="34" charset="0"/>
              </a:rPr>
            </a:br>
            <a:r>
              <a:rPr lang="en-US" dirty="0" smtClean="0">
                <a:solidFill>
                  <a:schemeClr val="bg2">
                    <a:lumMod val="25000"/>
                  </a:schemeClr>
                </a:solidFill>
                <a:latin typeface="Arial Narrow" pitchFamily="34" charset="0"/>
              </a:rPr>
              <a:t/>
            </a:r>
            <a:br>
              <a:rPr lang="en-US" dirty="0" smtClean="0">
                <a:solidFill>
                  <a:schemeClr val="bg2">
                    <a:lumMod val="25000"/>
                  </a:schemeClr>
                </a:solidFill>
                <a:latin typeface="Arial Narrow" pitchFamily="34" charset="0"/>
              </a:rPr>
            </a:br>
            <a:r>
              <a:rPr lang="en-US" dirty="0" smtClean="0">
                <a:solidFill>
                  <a:schemeClr val="bg2">
                    <a:lumMod val="25000"/>
                  </a:schemeClr>
                </a:solidFill>
                <a:latin typeface="Arial Narrow" pitchFamily="34" charset="0"/>
              </a:rPr>
              <a:t/>
            </a:r>
            <a:br>
              <a:rPr lang="en-US" dirty="0" smtClean="0">
                <a:solidFill>
                  <a:schemeClr val="bg2">
                    <a:lumMod val="25000"/>
                  </a:schemeClr>
                </a:solidFill>
                <a:latin typeface="Arial Narrow" pitchFamily="34" charset="0"/>
              </a:rPr>
            </a:br>
            <a:r>
              <a:rPr lang="en-US" sz="1800" dirty="0" smtClean="0">
                <a:solidFill>
                  <a:schemeClr val="bg2">
                    <a:lumMod val="25000"/>
                  </a:schemeClr>
                </a:solidFill>
                <a:latin typeface="Arial Narrow" pitchFamily="34" charset="0"/>
              </a:rPr>
              <a:t/>
            </a:r>
            <a:br>
              <a:rPr lang="en-US" sz="1800" dirty="0" smtClean="0">
                <a:solidFill>
                  <a:schemeClr val="bg2">
                    <a:lumMod val="25000"/>
                  </a:schemeClr>
                </a:solidFill>
                <a:latin typeface="Arial Narrow" pitchFamily="34" charset="0"/>
              </a:rPr>
            </a:br>
            <a:r>
              <a:rPr lang="en-US" sz="1800" b="1" dirty="0" smtClean="0">
                <a:solidFill>
                  <a:schemeClr val="bg2">
                    <a:lumMod val="25000"/>
                  </a:schemeClr>
                </a:solidFill>
                <a:latin typeface="Arial Narrow" pitchFamily="34" charset="0"/>
              </a:rPr>
              <a:t>Are you ready to become a Resource Family</a:t>
            </a:r>
            <a:r>
              <a:rPr lang="en-US" sz="1800" dirty="0" smtClean="0">
                <a:solidFill>
                  <a:schemeClr val="bg2">
                    <a:lumMod val="25000"/>
                  </a:schemeClr>
                </a:solidFill>
                <a:latin typeface="Arial Narrow" pitchFamily="34" charset="0"/>
              </a:rPr>
              <a:t>… WE HOPE SO!   </a:t>
            </a:r>
            <a:r>
              <a:rPr lang="en-US" sz="2000" dirty="0" smtClean="0">
                <a:solidFill>
                  <a:schemeClr val="bg2">
                    <a:lumMod val="25000"/>
                  </a:schemeClr>
                </a:solidFill>
                <a:latin typeface="Arial Narrow" pitchFamily="34" charset="0"/>
              </a:rPr>
              <a:t/>
            </a:r>
            <a:br>
              <a:rPr lang="en-US" sz="2000" dirty="0" smtClean="0">
                <a:solidFill>
                  <a:schemeClr val="bg2">
                    <a:lumMod val="25000"/>
                  </a:schemeClr>
                </a:solidFill>
                <a:latin typeface="Arial Narrow" pitchFamily="34" charset="0"/>
              </a:rPr>
            </a:br>
            <a:r>
              <a:rPr lang="en-US" sz="2000" dirty="0" smtClean="0">
                <a:solidFill>
                  <a:schemeClr val="bg2">
                    <a:lumMod val="25000"/>
                  </a:schemeClr>
                </a:solidFill>
                <a:latin typeface="Arial Narrow" pitchFamily="34" charset="0"/>
              </a:rPr>
              <a:t>If so, HERE ARE  SOME NEXT STEPS…. 90 days starts now! </a:t>
            </a:r>
            <a:endParaRPr lang="en-US" sz="2000" dirty="0"/>
          </a:p>
        </p:txBody>
      </p:sp>
      <p:sp>
        <p:nvSpPr>
          <p:cNvPr id="3" name="Date Placeholder 2"/>
          <p:cNvSpPr>
            <a:spLocks noGrp="1"/>
          </p:cNvSpPr>
          <p:nvPr>
            <p:ph type="dt" sz="half" idx="10"/>
          </p:nvPr>
        </p:nvSpPr>
        <p:spPr/>
        <p:txBody>
          <a:bodyPr/>
          <a:lstStyle/>
          <a:p>
            <a:pPr>
              <a:defRPr/>
            </a:pPr>
            <a:fld id="{F6FE1E6E-F107-4743-B0D9-7A86985EB963}" type="datetime1">
              <a:rPr lang="en-US" smtClean="0"/>
              <a:pPr>
                <a:defRPr/>
              </a:pPr>
              <a:t>6/18/2020</a:t>
            </a:fld>
            <a:endParaRPr lang="en-US"/>
          </a:p>
        </p:txBody>
      </p:sp>
      <p:sp>
        <p:nvSpPr>
          <p:cNvPr id="4" name="Footer Placeholder 3"/>
          <p:cNvSpPr>
            <a:spLocks noGrp="1"/>
          </p:cNvSpPr>
          <p:nvPr>
            <p:ph type="ftr" sz="quarter" idx="11"/>
          </p:nvPr>
        </p:nvSpPr>
        <p:spPr>
          <a:xfrm>
            <a:off x="304800" y="6172200"/>
            <a:ext cx="3581400" cy="365760"/>
          </a:xfrm>
        </p:spPr>
        <p:txBody>
          <a:bodyPr/>
          <a:lstStyle/>
          <a:p>
            <a:pPr>
              <a:defRPr/>
            </a:pPr>
            <a:r>
              <a:rPr lang="en-US" dirty="0" smtClean="0"/>
              <a:t>Sacramento County Child Protective Services Resource Family Approval Orientation </a:t>
            </a:r>
            <a:endParaRPr lang="en-US" dirty="0"/>
          </a:p>
        </p:txBody>
      </p:sp>
      <p:sp>
        <p:nvSpPr>
          <p:cNvPr id="5" name="Slide Number Placeholder 4"/>
          <p:cNvSpPr>
            <a:spLocks noGrp="1"/>
          </p:cNvSpPr>
          <p:nvPr>
            <p:ph type="sldNum" sz="quarter" idx="12"/>
          </p:nvPr>
        </p:nvSpPr>
        <p:spPr/>
        <p:txBody>
          <a:bodyPr/>
          <a:lstStyle/>
          <a:p>
            <a:pPr>
              <a:defRPr/>
            </a:pPr>
            <a:fld id="{76C00E28-F0D2-43FF-8D36-A3A6D1EF6DD8}" type="slidenum">
              <a:rPr lang="en-US" smtClean="0"/>
              <a:pPr>
                <a:defRPr/>
              </a:pPr>
              <a:t>21</a:t>
            </a:fld>
            <a:endParaRPr lang="en-US"/>
          </a:p>
        </p:txBody>
      </p:sp>
      <p:sp>
        <p:nvSpPr>
          <p:cNvPr id="6" name="Content Placeholder 5"/>
          <p:cNvSpPr>
            <a:spLocks noGrp="1"/>
          </p:cNvSpPr>
          <p:nvPr>
            <p:ph sz="quarter" idx="1"/>
          </p:nvPr>
        </p:nvSpPr>
        <p:spPr/>
        <p:txBody>
          <a:bodyPr>
            <a:normAutofit fontScale="92500" lnSpcReduction="10000"/>
          </a:bodyPr>
          <a:lstStyle/>
          <a:p>
            <a:r>
              <a:rPr lang="en-US" sz="2000" b="1" i="1" dirty="0" smtClean="0">
                <a:solidFill>
                  <a:srgbClr val="00B050"/>
                </a:solidFill>
              </a:rPr>
              <a:t>For your application to be processed and assigned to a RFA social worker, the following items </a:t>
            </a:r>
            <a:r>
              <a:rPr lang="en-US" sz="2000" b="1" i="1" u="sng" dirty="0" smtClean="0">
                <a:solidFill>
                  <a:srgbClr val="00B050"/>
                </a:solidFill>
              </a:rPr>
              <a:t>MUST</a:t>
            </a:r>
            <a:r>
              <a:rPr lang="en-US" sz="2000" b="1" i="1" dirty="0" smtClean="0">
                <a:solidFill>
                  <a:srgbClr val="00B050"/>
                </a:solidFill>
              </a:rPr>
              <a:t> be received</a:t>
            </a:r>
            <a:r>
              <a:rPr lang="en-US" dirty="0" smtClean="0"/>
              <a:t>: </a:t>
            </a:r>
          </a:p>
          <a:p>
            <a:pPr lvl="1">
              <a:buNone/>
            </a:pPr>
            <a:r>
              <a:rPr lang="en-US" dirty="0" smtClean="0"/>
              <a:t>RFA Application </a:t>
            </a:r>
            <a:endParaRPr lang="en-US" b="1" dirty="0" smtClean="0"/>
          </a:p>
          <a:p>
            <a:pPr lvl="1">
              <a:buNone/>
            </a:pPr>
            <a:r>
              <a:rPr lang="en-US" dirty="0" smtClean="0"/>
              <a:t>RFA Criminal Record Statement </a:t>
            </a:r>
            <a:r>
              <a:rPr lang="en-US" b="1" u="sng" dirty="0" smtClean="0"/>
              <a:t>for each adult</a:t>
            </a:r>
          </a:p>
          <a:p>
            <a:pPr lvl="1">
              <a:buNone/>
            </a:pPr>
            <a:r>
              <a:rPr lang="en-US" dirty="0" smtClean="0"/>
              <a:t>Out of State Child Abuse Report Request  </a:t>
            </a:r>
            <a:r>
              <a:rPr lang="en-US" b="1" u="sng" dirty="0" smtClean="0"/>
              <a:t>for each adult</a:t>
            </a:r>
          </a:p>
          <a:p>
            <a:pPr lvl="1">
              <a:buNone/>
            </a:pPr>
            <a:r>
              <a:rPr lang="en-US" dirty="0" smtClean="0"/>
              <a:t>Child Abuse Central Index Check </a:t>
            </a:r>
            <a:r>
              <a:rPr lang="en-US" b="1" u="sng" dirty="0" smtClean="0"/>
              <a:t>for each adult</a:t>
            </a:r>
          </a:p>
          <a:p>
            <a:pPr lvl="1">
              <a:buNone/>
            </a:pPr>
            <a:r>
              <a:rPr lang="en-US" dirty="0" smtClean="0"/>
              <a:t>DMV Record Information Request Form </a:t>
            </a:r>
            <a:r>
              <a:rPr lang="en-US" b="1" u="sng" dirty="0" smtClean="0"/>
              <a:t>for each adult and return with packet!</a:t>
            </a:r>
          </a:p>
          <a:p>
            <a:pPr lvl="1">
              <a:buNone/>
            </a:pPr>
            <a:r>
              <a:rPr lang="en-US" dirty="0" smtClean="0"/>
              <a:t>Facility sketch </a:t>
            </a:r>
          </a:p>
          <a:p>
            <a:pPr lvl="1">
              <a:buNone/>
            </a:pPr>
            <a:r>
              <a:rPr lang="en-US" dirty="0" smtClean="0"/>
              <a:t>Income and Expense Report </a:t>
            </a:r>
          </a:p>
          <a:p>
            <a:pPr lvl="1">
              <a:buNone/>
            </a:pPr>
            <a:r>
              <a:rPr lang="en-US" dirty="0" smtClean="0"/>
              <a:t>Special Skills Service Request Form </a:t>
            </a:r>
          </a:p>
          <a:p>
            <a:pPr lvl="1">
              <a:buNone/>
            </a:pPr>
            <a:r>
              <a:rPr lang="en-US" dirty="0" smtClean="0"/>
              <a:t>Self Assessment</a:t>
            </a:r>
          </a:p>
          <a:p>
            <a:pPr lvl="1">
              <a:buNone/>
            </a:pPr>
            <a:r>
              <a:rPr lang="en-US" dirty="0" smtClean="0"/>
              <a:t>Proof of Identification (copy of your </a:t>
            </a:r>
            <a:r>
              <a:rPr lang="en-US" smtClean="0"/>
              <a:t>driver’s license or ID)</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few more things we will also need along the way…</a:t>
            </a:r>
            <a:endParaRPr lang="en-US" sz="2800" dirty="0"/>
          </a:p>
        </p:txBody>
      </p:sp>
      <p:sp>
        <p:nvSpPr>
          <p:cNvPr id="3" name="Date Placeholder 2"/>
          <p:cNvSpPr>
            <a:spLocks noGrp="1"/>
          </p:cNvSpPr>
          <p:nvPr>
            <p:ph type="dt" sz="half" idx="10"/>
          </p:nvPr>
        </p:nvSpPr>
        <p:spPr/>
        <p:txBody>
          <a:bodyPr/>
          <a:lstStyle/>
          <a:p>
            <a:pPr>
              <a:defRPr/>
            </a:pPr>
            <a:fld id="{F6FE1E6E-F107-4743-B0D9-7A86985EB963}" type="datetime1">
              <a:rPr lang="en-US" smtClean="0"/>
              <a:pPr>
                <a:defRPr/>
              </a:pPr>
              <a:t>6/18/2020</a:t>
            </a:fld>
            <a:endParaRPr lang="en-US"/>
          </a:p>
        </p:txBody>
      </p:sp>
      <p:sp>
        <p:nvSpPr>
          <p:cNvPr id="4" name="Footer Placeholder 3"/>
          <p:cNvSpPr>
            <a:spLocks noGrp="1"/>
          </p:cNvSpPr>
          <p:nvPr>
            <p:ph type="ftr" sz="quarter" idx="11"/>
          </p:nvPr>
        </p:nvSpPr>
        <p:spPr>
          <a:xfrm>
            <a:off x="304800" y="6324600"/>
            <a:ext cx="3581400" cy="228600"/>
          </a:xfrm>
        </p:spPr>
        <p:txBody>
          <a:bodyPr/>
          <a:lstStyle/>
          <a:p>
            <a:pPr>
              <a:defRPr/>
            </a:pPr>
            <a:r>
              <a:rPr lang="en-US" dirty="0" smtClean="0"/>
              <a:t>Sacramento County Child Protective Services Resource Family Approval Orientation </a:t>
            </a:r>
            <a:endParaRPr lang="en-US" dirty="0"/>
          </a:p>
        </p:txBody>
      </p:sp>
      <p:sp>
        <p:nvSpPr>
          <p:cNvPr id="5" name="Slide Number Placeholder 4"/>
          <p:cNvSpPr>
            <a:spLocks noGrp="1"/>
          </p:cNvSpPr>
          <p:nvPr>
            <p:ph type="sldNum" sz="quarter" idx="12"/>
          </p:nvPr>
        </p:nvSpPr>
        <p:spPr/>
        <p:txBody>
          <a:bodyPr/>
          <a:lstStyle/>
          <a:p>
            <a:pPr>
              <a:defRPr/>
            </a:pPr>
            <a:fld id="{76C00E28-F0D2-43FF-8D36-A3A6D1EF6DD8}" type="slidenum">
              <a:rPr lang="en-US" smtClean="0"/>
              <a:pPr>
                <a:defRPr/>
              </a:pPr>
              <a:t>22</a:t>
            </a:fld>
            <a:endParaRPr lang="en-US"/>
          </a:p>
        </p:txBody>
      </p:sp>
      <p:sp>
        <p:nvSpPr>
          <p:cNvPr id="6" name="Content Placeholder 5"/>
          <p:cNvSpPr>
            <a:spLocks noGrp="1"/>
          </p:cNvSpPr>
          <p:nvPr>
            <p:ph sz="quarter" idx="1"/>
          </p:nvPr>
        </p:nvSpPr>
        <p:spPr/>
        <p:txBody>
          <a:bodyPr>
            <a:normAutofit lnSpcReduction="10000"/>
          </a:bodyPr>
          <a:lstStyle/>
          <a:p>
            <a:pPr>
              <a:buNone/>
            </a:pPr>
            <a:r>
              <a:rPr lang="en-US" dirty="0" smtClean="0"/>
              <a:t> </a:t>
            </a:r>
          </a:p>
          <a:p>
            <a:r>
              <a:rPr lang="en-US" dirty="0" smtClean="0"/>
              <a:t>RFA Health </a:t>
            </a:r>
            <a:r>
              <a:rPr lang="en-US" dirty="0" smtClean="0"/>
              <a:t>Screening Signed by </a:t>
            </a:r>
            <a:r>
              <a:rPr lang="en-US" dirty="0" smtClean="0"/>
              <a:t>applicant</a:t>
            </a:r>
          </a:p>
          <a:p>
            <a:r>
              <a:rPr lang="en-US" dirty="0" smtClean="0"/>
              <a:t>Emergency </a:t>
            </a:r>
            <a:r>
              <a:rPr lang="en-US" dirty="0" smtClean="0"/>
              <a:t>Plan</a:t>
            </a:r>
          </a:p>
          <a:p>
            <a:r>
              <a:rPr lang="en-US" dirty="0" smtClean="0"/>
              <a:t>American Indian Ancestry Questionnaire</a:t>
            </a:r>
          </a:p>
          <a:p>
            <a:r>
              <a:rPr lang="en-US" dirty="0" smtClean="0"/>
              <a:t>Proof of Identity (California ID, Passport)</a:t>
            </a:r>
          </a:p>
          <a:p>
            <a:r>
              <a:rPr lang="en-US" dirty="0" smtClean="0"/>
              <a:t>Verification of Income (Pay Check Stub, W-2, SSI)</a:t>
            </a:r>
          </a:p>
          <a:p>
            <a:r>
              <a:rPr lang="en-US" dirty="0" smtClean="0"/>
              <a:t>Document verifying whether you own or rent the home you are residing in </a:t>
            </a:r>
          </a:p>
          <a:p>
            <a:r>
              <a:rPr lang="en-US" dirty="0" smtClean="0"/>
              <a:t>  Two Reference names and addresses on the application in your packet</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a:xfrm>
            <a:off x="304800" y="0"/>
            <a:ext cx="8534400" cy="990600"/>
          </a:xfrm>
        </p:spPr>
        <p:txBody>
          <a:bodyPr>
            <a:normAutofit fontScale="90000"/>
          </a:bodyPr>
          <a:lstStyle/>
          <a:p>
            <a:pPr eaLnBrk="1" hangingPunct="1"/>
            <a:r>
              <a:rPr lang="en-US" altLang="en-US" sz="3100" dirty="0" smtClean="0">
                <a:solidFill>
                  <a:srgbClr val="0070C0"/>
                </a:solidFill>
              </a:rPr>
              <a:t/>
            </a:r>
            <a:br>
              <a:rPr lang="en-US" altLang="en-US" sz="3100" dirty="0" smtClean="0">
                <a:solidFill>
                  <a:srgbClr val="0070C0"/>
                </a:solidFill>
              </a:rPr>
            </a:br>
            <a:r>
              <a:rPr lang="en-US" altLang="en-US" sz="3100" dirty="0" smtClean="0">
                <a:solidFill>
                  <a:srgbClr val="0070C0"/>
                </a:solidFill>
              </a:rPr>
              <a:t/>
            </a:r>
            <a:br>
              <a:rPr lang="en-US" altLang="en-US" sz="3100" dirty="0" smtClean="0">
                <a:solidFill>
                  <a:srgbClr val="0070C0"/>
                </a:solidFill>
              </a:rPr>
            </a:br>
            <a:r>
              <a:rPr lang="en-US" altLang="en-US" sz="3100" dirty="0" smtClean="0">
                <a:solidFill>
                  <a:srgbClr val="0070C0"/>
                </a:solidFill>
              </a:rPr>
              <a:t/>
            </a:r>
            <a:br>
              <a:rPr lang="en-US" altLang="en-US" sz="3100" dirty="0" smtClean="0">
                <a:solidFill>
                  <a:srgbClr val="0070C0"/>
                </a:solidFill>
              </a:rPr>
            </a:br>
            <a:r>
              <a:rPr lang="en-US" altLang="en-US" sz="3100" dirty="0" smtClean="0">
                <a:solidFill>
                  <a:srgbClr val="0070C0"/>
                </a:solidFill>
              </a:rPr>
              <a:t/>
            </a:r>
            <a:br>
              <a:rPr lang="en-US" altLang="en-US" sz="3100" dirty="0" smtClean="0">
                <a:solidFill>
                  <a:srgbClr val="0070C0"/>
                </a:solidFill>
              </a:rPr>
            </a:br>
            <a:r>
              <a:rPr lang="en-US" altLang="en-US" sz="3100" dirty="0" smtClean="0">
                <a:solidFill>
                  <a:srgbClr val="0070C0"/>
                </a:solidFill>
              </a:rPr>
              <a:t>Words for Reference</a:t>
            </a:r>
            <a:endParaRPr lang="en-US" altLang="en-US" dirty="0" smtClean="0"/>
          </a:p>
        </p:txBody>
      </p:sp>
      <p:sp>
        <p:nvSpPr>
          <p:cNvPr id="46082" name="Date Placeholder 3"/>
          <p:cNvSpPr>
            <a:spLocks noGrp="1"/>
          </p:cNvSpPr>
          <p:nvPr>
            <p:ph type="dt" sz="half" idx="10"/>
          </p:nvPr>
        </p:nvSpPr>
        <p:spPr>
          <a:noFill/>
        </p:spPr>
        <p:txBody>
          <a:bodyPr/>
          <a:lstStyle/>
          <a:p>
            <a:fld id="{2825CD31-AEDC-41A4-B1DF-8234EB58BDFF}" type="datetime1">
              <a:rPr lang="en-US" altLang="en-US" smtClean="0"/>
              <a:pPr/>
              <a:t>6/18/2020</a:t>
            </a:fld>
            <a:endParaRPr lang="en-US" altLang="en-US" smtClean="0"/>
          </a:p>
        </p:txBody>
      </p:sp>
      <p:sp>
        <p:nvSpPr>
          <p:cNvPr id="46083" name="Footer Placeholder 4"/>
          <p:cNvSpPr>
            <a:spLocks noGrp="1"/>
          </p:cNvSpPr>
          <p:nvPr>
            <p:ph type="ftr" sz="quarter" idx="11"/>
          </p:nvPr>
        </p:nvSpPr>
        <p:spPr>
          <a:xfrm>
            <a:off x="2590800" y="6172200"/>
            <a:ext cx="3581400" cy="457200"/>
          </a:xfrm>
          <a:noFill/>
        </p:spPr>
        <p:txBody>
          <a:bodyPr/>
          <a:lstStyle/>
          <a:p>
            <a:r>
              <a:rPr lang="en-US" altLang="en-US" dirty="0" smtClean="0"/>
              <a:t>Sacramento County Child Protective Services Resource Family Approval Orientation </a:t>
            </a:r>
          </a:p>
        </p:txBody>
      </p:sp>
      <p:sp>
        <p:nvSpPr>
          <p:cNvPr id="46084" name="Slide Number Placeholder 5"/>
          <p:cNvSpPr>
            <a:spLocks noGrp="1"/>
          </p:cNvSpPr>
          <p:nvPr>
            <p:ph type="sldNum" sz="quarter" idx="12"/>
          </p:nvPr>
        </p:nvSpPr>
        <p:spPr>
          <a:noFill/>
        </p:spPr>
        <p:txBody>
          <a:bodyPr/>
          <a:lstStyle/>
          <a:p>
            <a:fld id="{5A2BC52B-3303-4B5A-80C0-752C7BD64506}" type="slidenum">
              <a:rPr lang="en-US" altLang="en-US" smtClean="0"/>
              <a:pPr/>
              <a:t>23</a:t>
            </a:fld>
            <a:endParaRPr lang="en-US" altLang="en-US" smtClean="0"/>
          </a:p>
        </p:txBody>
      </p:sp>
      <p:sp>
        <p:nvSpPr>
          <p:cNvPr id="46086" name="Rectangle 3"/>
          <p:cNvSpPr>
            <a:spLocks noGrp="1" noChangeArrowheads="1"/>
          </p:cNvSpPr>
          <p:nvPr>
            <p:ph sz="quarter" idx="1"/>
          </p:nvPr>
        </p:nvSpPr>
        <p:spPr>
          <a:xfrm>
            <a:off x="762000" y="1447800"/>
            <a:ext cx="7772400" cy="4648200"/>
          </a:xfrm>
        </p:spPr>
        <p:txBody>
          <a:bodyPr>
            <a:normAutofit/>
          </a:bodyPr>
          <a:lstStyle/>
          <a:p>
            <a:pPr marL="533400" indent="-533400">
              <a:lnSpc>
                <a:spcPct val="90000"/>
              </a:lnSpc>
            </a:pPr>
            <a:r>
              <a:rPr lang="en-US" altLang="en-US" sz="2000" u="sng" dirty="0" smtClean="0"/>
              <a:t>Concurrent planning- </a:t>
            </a:r>
            <a:r>
              <a:rPr lang="en-US" altLang="en-US" sz="2000" dirty="0" smtClean="0"/>
              <a:t>2 pathways- Primary goal of Reunification, if Reunification cannot happen, then we are looking for legal permanence.  This leads to better outcomes for children down the road.  You being a supportive person of their birth parents trying to work toward getting the child(</a:t>
            </a:r>
            <a:r>
              <a:rPr lang="en-US" altLang="en-US" sz="2000" dirty="0" err="1" smtClean="0"/>
              <a:t>ren</a:t>
            </a:r>
            <a:r>
              <a:rPr lang="en-US" altLang="en-US" sz="2000" dirty="0" smtClean="0"/>
              <a:t>) back is a positive!  </a:t>
            </a:r>
          </a:p>
          <a:p>
            <a:pPr marL="533400" indent="-533400">
              <a:lnSpc>
                <a:spcPct val="90000"/>
              </a:lnSpc>
            </a:pPr>
            <a:r>
              <a:rPr lang="en-US" altLang="en-US" sz="2000" u="sng" dirty="0" smtClean="0"/>
              <a:t>Resilience</a:t>
            </a:r>
            <a:r>
              <a:rPr lang="en-US" altLang="en-US" sz="2000" dirty="0" smtClean="0"/>
              <a:t>- The ability to recover from traumatic events</a:t>
            </a:r>
            <a:endParaRPr lang="en-US" altLang="en-US" sz="2000" dirty="0"/>
          </a:p>
          <a:p>
            <a:pPr marL="533400" indent="-533400">
              <a:lnSpc>
                <a:spcPct val="90000"/>
              </a:lnSpc>
            </a:pPr>
            <a:r>
              <a:rPr lang="en-US" altLang="en-US" sz="2000" u="sng" dirty="0" smtClean="0"/>
              <a:t>Prudent Parent</a:t>
            </a:r>
            <a:r>
              <a:rPr lang="en-US" altLang="en-US" sz="2000" dirty="0" smtClean="0"/>
              <a:t>- Reasonable standards for caregivers to make decisions and provide permission for activities for children</a:t>
            </a:r>
          </a:p>
          <a:p>
            <a:pPr marL="533400" indent="-533400">
              <a:lnSpc>
                <a:spcPct val="90000"/>
              </a:lnSpc>
            </a:pPr>
            <a:r>
              <a:rPr lang="en-US" altLang="en-US" sz="2000" u="sng" dirty="0" smtClean="0"/>
              <a:t>Foster Child Rights</a:t>
            </a:r>
            <a:r>
              <a:rPr lang="en-US" altLang="en-US" sz="2000" dirty="0" smtClean="0"/>
              <a:t>- Safety, Wellbeing, Respect, Empathy, Acceptance, Confidentiality to Circumstances, Honesty, Happiness</a:t>
            </a:r>
          </a:p>
          <a:p>
            <a:pPr marL="533400" indent="-533400">
              <a:lnSpc>
                <a:spcPct val="90000"/>
              </a:lnSpc>
            </a:pPr>
            <a:endParaRPr lang="en-US" altLang="en-US"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half" idx="10"/>
          </p:nvPr>
        </p:nvSpPr>
        <p:spPr>
          <a:noFill/>
        </p:spPr>
        <p:txBody>
          <a:bodyPr/>
          <a:lstStyle/>
          <a:p>
            <a:fld id="{73B9D52D-D061-42F8-9A14-553905E0A8E4}" type="datetime1">
              <a:rPr lang="en-US" altLang="en-US" smtClean="0"/>
              <a:pPr/>
              <a:t>6/18/2020</a:t>
            </a:fld>
            <a:endParaRPr lang="en-US" altLang="en-US" smtClean="0"/>
          </a:p>
        </p:txBody>
      </p:sp>
      <p:sp>
        <p:nvSpPr>
          <p:cNvPr id="54275" name="Footer Placeholder 4"/>
          <p:cNvSpPr>
            <a:spLocks noGrp="1"/>
          </p:cNvSpPr>
          <p:nvPr>
            <p:ph type="ftr" sz="quarter" idx="11"/>
          </p:nvPr>
        </p:nvSpPr>
        <p:spPr>
          <a:xfrm>
            <a:off x="228600" y="6172200"/>
            <a:ext cx="3352800" cy="457200"/>
          </a:xfrm>
          <a:noFill/>
        </p:spPr>
        <p:txBody>
          <a:bodyPr/>
          <a:lstStyle/>
          <a:p>
            <a:r>
              <a:rPr lang="en-US" altLang="en-US" dirty="0" smtClean="0"/>
              <a:t>Sacramento County Child Protective Services Resource Family Approval Orientation </a:t>
            </a:r>
          </a:p>
        </p:txBody>
      </p:sp>
      <p:sp>
        <p:nvSpPr>
          <p:cNvPr id="54276" name="Slide Number Placeholder 5"/>
          <p:cNvSpPr>
            <a:spLocks noGrp="1"/>
          </p:cNvSpPr>
          <p:nvPr>
            <p:ph type="sldNum" sz="quarter" idx="12"/>
          </p:nvPr>
        </p:nvSpPr>
        <p:spPr>
          <a:noFill/>
        </p:spPr>
        <p:txBody>
          <a:bodyPr/>
          <a:lstStyle/>
          <a:p>
            <a:fld id="{F7823572-25FC-4484-AE0D-57B58F944A4E}" type="slidenum">
              <a:rPr lang="en-US" altLang="en-US" smtClean="0"/>
              <a:pPr/>
              <a:t>24</a:t>
            </a:fld>
            <a:endParaRPr lang="en-US" altLang="en-US" smtClean="0"/>
          </a:p>
        </p:txBody>
      </p:sp>
      <p:pic>
        <p:nvPicPr>
          <p:cNvPr id="2050" name="Picture 2" descr="Image result for images of helping">
            <a:hlinkClick r:id="rId2"/>
          </p:cNvPr>
          <p:cNvPicPr>
            <a:picLocks noChangeAspect="1" noChangeArrowheads="1"/>
          </p:cNvPicPr>
          <p:nvPr/>
        </p:nvPicPr>
        <p:blipFill>
          <a:blip r:embed="rId3" cstate="print"/>
          <a:srcRect/>
          <a:stretch>
            <a:fillRect/>
          </a:stretch>
        </p:blipFill>
        <p:spPr bwMode="auto">
          <a:xfrm>
            <a:off x="5943600" y="304800"/>
            <a:ext cx="2882579" cy="2651805"/>
          </a:xfrm>
          <a:prstGeom prst="rect">
            <a:avLst/>
          </a:prstGeom>
          <a:noFill/>
        </p:spPr>
      </p:pic>
      <p:sp>
        <p:nvSpPr>
          <p:cNvPr id="8" name="TextBox 7"/>
          <p:cNvSpPr txBox="1"/>
          <p:nvPr/>
        </p:nvSpPr>
        <p:spPr>
          <a:xfrm>
            <a:off x="304800" y="304800"/>
            <a:ext cx="5029200" cy="461665"/>
          </a:xfrm>
          <a:prstGeom prst="rect">
            <a:avLst/>
          </a:prstGeom>
          <a:noFill/>
        </p:spPr>
        <p:txBody>
          <a:bodyPr wrap="square" rtlCol="0">
            <a:spAutoFit/>
          </a:bodyPr>
          <a:lstStyle/>
          <a:p>
            <a:pPr algn="ctr"/>
            <a:r>
              <a:rPr lang="en-US" dirty="0" smtClean="0">
                <a:solidFill>
                  <a:schemeClr val="bg2">
                    <a:lumMod val="25000"/>
                  </a:schemeClr>
                </a:solidFill>
                <a:latin typeface="Arial Narrow" pitchFamily="34" charset="0"/>
              </a:rPr>
              <a:t> </a:t>
            </a:r>
            <a:endParaRPr lang="en-US" dirty="0">
              <a:solidFill>
                <a:schemeClr val="bg2">
                  <a:lumMod val="25000"/>
                </a:schemeClr>
              </a:solidFill>
              <a:latin typeface="Arial Narrow" pitchFamily="34" charset="0"/>
            </a:endParaRPr>
          </a:p>
        </p:txBody>
      </p:sp>
      <p:sp>
        <p:nvSpPr>
          <p:cNvPr id="9" name="Rectangle 8"/>
          <p:cNvSpPr/>
          <p:nvPr/>
        </p:nvSpPr>
        <p:spPr>
          <a:xfrm>
            <a:off x="228600" y="1600200"/>
            <a:ext cx="5562600" cy="4893647"/>
          </a:xfrm>
          <a:prstGeom prst="rect">
            <a:avLst/>
          </a:prstGeom>
        </p:spPr>
        <p:txBody>
          <a:bodyPr wrap="square">
            <a:spAutoFit/>
          </a:bodyPr>
          <a:lstStyle/>
          <a:p>
            <a:pPr lvl="1" algn="ctr"/>
            <a:r>
              <a:rPr lang="en-US" sz="1600" dirty="0" smtClean="0">
                <a:solidFill>
                  <a:srgbClr val="00B050"/>
                </a:solidFill>
                <a:latin typeface="Arial Narrow" pitchFamily="34" charset="0"/>
              </a:rPr>
              <a:t>If you would like assistance filling out the application packet, or just have questions, you can contact our mainline and be directed to someone who can assist you.</a:t>
            </a:r>
          </a:p>
          <a:p>
            <a:pPr lvl="1" algn="ctr"/>
            <a:endParaRPr lang="en-US" sz="1600" dirty="0">
              <a:solidFill>
                <a:srgbClr val="00B050"/>
              </a:solidFill>
              <a:latin typeface="Arial Narrow" pitchFamily="34" charset="0"/>
            </a:endParaRPr>
          </a:p>
          <a:p>
            <a:pPr lvl="1" algn="ctr"/>
            <a:r>
              <a:rPr lang="en-US" sz="1600" dirty="0" smtClean="0">
                <a:solidFill>
                  <a:srgbClr val="00B050"/>
                </a:solidFill>
                <a:latin typeface="Arial Narrow" pitchFamily="34" charset="0"/>
              </a:rPr>
              <a:t>Once your application is submitted, you will be assigned to a RFA Social Worker who will assist you with the RFA process and answer any questions you have along the way.</a:t>
            </a:r>
          </a:p>
          <a:p>
            <a:pPr lvl="1" algn="ctr"/>
            <a:endParaRPr lang="en-US" sz="1600" dirty="0">
              <a:solidFill>
                <a:srgbClr val="00B050"/>
              </a:solidFill>
              <a:latin typeface="Arial Narrow" pitchFamily="34" charset="0"/>
            </a:endParaRPr>
          </a:p>
          <a:p>
            <a:pPr lvl="1" algn="ctr"/>
            <a:r>
              <a:rPr lang="en-US" sz="1600" dirty="0" smtClean="0">
                <a:solidFill>
                  <a:srgbClr val="00B050"/>
                </a:solidFill>
                <a:latin typeface="Arial Narrow" pitchFamily="34" charset="0"/>
              </a:rPr>
              <a:t>Pre-Approval Classes are required as part of the approval process.  You will gain further information in class about caring for children who have experienced trauma and the child welfare system.</a:t>
            </a:r>
          </a:p>
          <a:p>
            <a:pPr lvl="1" algn="ctr"/>
            <a:endParaRPr lang="en-US" sz="1600" dirty="0">
              <a:solidFill>
                <a:srgbClr val="00B050"/>
              </a:solidFill>
              <a:latin typeface="Arial Narrow" pitchFamily="34" charset="0"/>
            </a:endParaRPr>
          </a:p>
          <a:p>
            <a:pPr lvl="1" algn="ctr"/>
            <a:r>
              <a:rPr lang="en-US" sz="1600" dirty="0" smtClean="0">
                <a:solidFill>
                  <a:srgbClr val="00B050"/>
                </a:solidFill>
                <a:latin typeface="Arial Narrow" pitchFamily="34" charset="0"/>
              </a:rPr>
              <a:t>Once approved, you will have access to the Resource Parent Association and ongoing free foster and kinship care classes through American River College.</a:t>
            </a:r>
          </a:p>
          <a:p>
            <a:pPr lvl="1" algn="ctr"/>
            <a:r>
              <a:rPr lang="en-US" sz="1600" dirty="0" smtClean="0">
                <a:solidFill>
                  <a:srgbClr val="00B050"/>
                </a:solidFill>
                <a:latin typeface="Arial Narrow" pitchFamily="34" charset="0"/>
              </a:rPr>
              <a:t>There is also a 24 hour, 7 day a week hotline for caregivers who need assistance.  It is called The Source</a:t>
            </a:r>
          </a:p>
          <a:p>
            <a:endParaRPr lang="en-US" dirty="0">
              <a:solidFill>
                <a:schemeClr val="bg2">
                  <a:lumMod val="25000"/>
                </a:schemeClr>
              </a:solidFill>
              <a:latin typeface="Arial Narrow" pitchFamily="34" charset="0"/>
            </a:endParaRPr>
          </a:p>
        </p:txBody>
      </p:sp>
      <p:sp>
        <p:nvSpPr>
          <p:cNvPr id="10" name="TextBox 9"/>
          <p:cNvSpPr txBox="1"/>
          <p:nvPr/>
        </p:nvSpPr>
        <p:spPr>
          <a:xfrm>
            <a:off x="5797731" y="4694872"/>
            <a:ext cx="2743200" cy="1477328"/>
          </a:xfrm>
          <a:prstGeom prst="rect">
            <a:avLst/>
          </a:prstGeom>
          <a:noFill/>
        </p:spPr>
        <p:txBody>
          <a:bodyPr wrap="square" rtlCol="0">
            <a:spAutoFit/>
          </a:bodyPr>
          <a:lstStyle/>
          <a:p>
            <a:pPr algn="ctr"/>
            <a:r>
              <a:rPr lang="en-US" sz="1800" b="1" dirty="0" smtClean="0">
                <a:solidFill>
                  <a:srgbClr val="0070C0"/>
                </a:solidFill>
              </a:rPr>
              <a:t>If you have further questions after this orientation, please call our mainline at </a:t>
            </a:r>
          </a:p>
          <a:p>
            <a:pPr algn="ctr"/>
            <a:r>
              <a:rPr lang="en-US" sz="1800" b="1" dirty="0" smtClean="0">
                <a:solidFill>
                  <a:srgbClr val="0070C0"/>
                </a:solidFill>
              </a:rPr>
              <a:t>916-875-5543</a:t>
            </a:r>
            <a:endParaRPr lang="en-US" sz="1800" b="1" dirty="0">
              <a:solidFill>
                <a:srgbClr val="0070C0"/>
              </a:solidFill>
            </a:endParaRPr>
          </a:p>
        </p:txBody>
      </p:sp>
      <p:sp>
        <p:nvSpPr>
          <p:cNvPr id="11" name="TextBox 10"/>
          <p:cNvSpPr txBox="1"/>
          <p:nvPr/>
        </p:nvSpPr>
        <p:spPr>
          <a:xfrm>
            <a:off x="533400" y="381000"/>
            <a:ext cx="4724400" cy="584775"/>
          </a:xfrm>
          <a:prstGeom prst="rect">
            <a:avLst/>
          </a:prstGeom>
          <a:noFill/>
        </p:spPr>
        <p:txBody>
          <a:bodyPr wrap="square" rtlCol="0">
            <a:spAutoFit/>
          </a:bodyPr>
          <a:lstStyle/>
          <a:p>
            <a:r>
              <a:rPr lang="en-US" sz="3200" dirty="0" smtClean="0">
                <a:latin typeface="Baskerville Old Face" pitchFamily="18" charset="0"/>
              </a:rPr>
              <a:t>We want to support you!</a:t>
            </a:r>
            <a:endParaRPr lang="en-US" sz="3200" dirty="0"/>
          </a:p>
        </p:txBody>
      </p:sp>
      <p:sp>
        <p:nvSpPr>
          <p:cNvPr id="12" name="TextBox 11"/>
          <p:cNvSpPr txBox="1"/>
          <p:nvPr/>
        </p:nvSpPr>
        <p:spPr>
          <a:xfrm>
            <a:off x="6172200" y="3200400"/>
            <a:ext cx="2286000" cy="1200329"/>
          </a:xfrm>
          <a:prstGeom prst="rect">
            <a:avLst/>
          </a:prstGeom>
          <a:noFill/>
        </p:spPr>
        <p:txBody>
          <a:bodyPr wrap="square" rtlCol="0">
            <a:spAutoFit/>
          </a:bodyPr>
          <a:lstStyle/>
          <a:p>
            <a:pPr algn="ctr"/>
            <a:r>
              <a:rPr lang="en-US" dirty="0" smtClean="0">
                <a:latin typeface="Britannic Bold" pitchFamily="34" charset="0"/>
              </a:rPr>
              <a:t>THANK YOU FOR BEING HERE!  </a:t>
            </a:r>
            <a:endParaRPr lang="en-US" dirty="0">
              <a:latin typeface="Britannic Bold"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to help you!!</a:t>
            </a:r>
            <a:endParaRPr lang="en-US" dirty="0"/>
          </a:p>
        </p:txBody>
      </p:sp>
      <p:sp>
        <p:nvSpPr>
          <p:cNvPr id="3" name="Date Placeholder 2"/>
          <p:cNvSpPr>
            <a:spLocks noGrp="1"/>
          </p:cNvSpPr>
          <p:nvPr>
            <p:ph type="dt" sz="half" idx="10"/>
          </p:nvPr>
        </p:nvSpPr>
        <p:spPr/>
        <p:txBody>
          <a:bodyPr/>
          <a:lstStyle/>
          <a:p>
            <a:pPr>
              <a:defRPr/>
            </a:pPr>
            <a:fld id="{F6FE1E6E-F107-4743-B0D9-7A86985EB963}" type="datetime1">
              <a:rPr lang="en-US" smtClean="0"/>
              <a:pPr>
                <a:defRPr/>
              </a:pPr>
              <a:t>6/18/2020</a:t>
            </a:fld>
            <a:endParaRPr lang="en-US"/>
          </a:p>
        </p:txBody>
      </p:sp>
      <p:sp>
        <p:nvSpPr>
          <p:cNvPr id="4" name="Footer Placeholder 3"/>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5" name="Slide Number Placeholder 4"/>
          <p:cNvSpPr>
            <a:spLocks noGrp="1"/>
          </p:cNvSpPr>
          <p:nvPr>
            <p:ph type="sldNum" sz="quarter" idx="12"/>
          </p:nvPr>
        </p:nvSpPr>
        <p:spPr/>
        <p:txBody>
          <a:bodyPr/>
          <a:lstStyle/>
          <a:p>
            <a:pPr>
              <a:defRPr/>
            </a:pPr>
            <a:fld id="{76C00E28-F0D2-43FF-8D36-A3A6D1EF6DD8}" type="slidenum">
              <a:rPr lang="en-US" smtClean="0"/>
              <a:pPr>
                <a:defRPr/>
              </a:pPr>
              <a:t>25</a:t>
            </a:fld>
            <a:endParaRPr lang="en-US"/>
          </a:p>
        </p:txBody>
      </p:sp>
      <p:sp>
        <p:nvSpPr>
          <p:cNvPr id="6" name="Content Placeholder 5"/>
          <p:cNvSpPr>
            <a:spLocks noGrp="1"/>
          </p:cNvSpPr>
          <p:nvPr>
            <p:ph sz="quarter" idx="1"/>
          </p:nvPr>
        </p:nvSpPr>
        <p:spPr/>
        <p:txBody>
          <a:bodyPr/>
          <a:lstStyle/>
          <a:p>
            <a:pPr marL="0" indent="0" algn="ctr">
              <a:buNone/>
            </a:pPr>
            <a:r>
              <a:rPr lang="en-US" dirty="0" smtClean="0"/>
              <a:t>Our mainline number is </a:t>
            </a:r>
            <a:r>
              <a:rPr lang="en-US" sz="2800" b="1" dirty="0" smtClean="0">
                <a:solidFill>
                  <a:srgbClr val="0070C0"/>
                </a:solidFill>
              </a:rPr>
              <a:t>916-875-5543 </a:t>
            </a:r>
            <a:r>
              <a:rPr lang="en-US" sz="2800" dirty="0" smtClean="0"/>
              <a:t>if you have questions!  Please call to have an application packet sent to your home </a:t>
            </a:r>
            <a:r>
              <a:rPr lang="en-US" sz="2800" smtClean="0"/>
              <a:t>or emailed to you.</a:t>
            </a:r>
            <a:endParaRPr lang="en-US" sz="2800" dirty="0"/>
          </a:p>
          <a:p>
            <a:pPr marL="0" indent="0">
              <a:buNone/>
            </a:pPr>
            <a:endParaRPr lang="en-US" sz="2800" dirty="0" smtClean="0"/>
          </a:p>
          <a:p>
            <a:r>
              <a:rPr lang="en-US" sz="2800" dirty="0" smtClean="0"/>
              <a:t>When you become a caregiver, there is a 24 hour, 7 day a week hotline and response team called </a:t>
            </a:r>
            <a:r>
              <a:rPr lang="en-US" sz="2800" b="1" dirty="0" smtClean="0">
                <a:solidFill>
                  <a:srgbClr val="0070C0"/>
                </a:solidFill>
              </a:rPr>
              <a:t>The Source</a:t>
            </a:r>
            <a:r>
              <a:rPr lang="en-US" sz="2800" dirty="0" smtClean="0"/>
              <a:t>: </a:t>
            </a:r>
            <a:r>
              <a:rPr lang="en-US" dirty="0"/>
              <a:t>Call or text </a:t>
            </a:r>
            <a:r>
              <a:rPr lang="en-US" dirty="0" smtClean="0"/>
              <a:t>916-SUPPORT or Chat </a:t>
            </a:r>
            <a:r>
              <a:rPr lang="en-US" dirty="0"/>
              <a:t>online at </a:t>
            </a:r>
            <a:r>
              <a:rPr lang="en-US" dirty="0" smtClean="0"/>
              <a:t>TheSourceSacramento.com.</a:t>
            </a:r>
            <a:endParaRPr lang="en-US" dirty="0"/>
          </a:p>
        </p:txBody>
      </p:sp>
    </p:spTree>
    <p:extLst>
      <p:ext uri="{BB962C8B-B14F-4D97-AF65-F5344CB8AC3E}">
        <p14:creationId xmlns:p14="http://schemas.microsoft.com/office/powerpoint/2010/main" val="95064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609600" y="0"/>
            <a:ext cx="7772400" cy="914400"/>
          </a:xfrm>
        </p:spPr>
        <p:txBody>
          <a:bodyPr/>
          <a:lstStyle/>
          <a:p>
            <a:pPr eaLnBrk="1" hangingPunct="1"/>
            <a:r>
              <a:rPr lang="en-US" altLang="en-US" dirty="0" smtClean="0"/>
              <a:t>An Overview of Orientation</a:t>
            </a:r>
            <a:endParaRPr lang="en-US" altLang="en-US" sz="3200" dirty="0" smtClean="0">
              <a:latin typeface="Lucida Calligraphy" pitchFamily="66" charset="0"/>
            </a:endParaRPr>
          </a:p>
        </p:txBody>
      </p:sp>
      <p:sp>
        <p:nvSpPr>
          <p:cNvPr id="10242" name="Date Placeholder 3"/>
          <p:cNvSpPr>
            <a:spLocks noGrp="1"/>
          </p:cNvSpPr>
          <p:nvPr>
            <p:ph type="dt" sz="half" idx="10"/>
          </p:nvPr>
        </p:nvSpPr>
        <p:spPr>
          <a:xfrm>
            <a:off x="6400800" y="6172200"/>
            <a:ext cx="2435352" cy="453016"/>
          </a:xfrm>
          <a:noFill/>
        </p:spPr>
        <p:txBody>
          <a:bodyPr/>
          <a:lstStyle/>
          <a:p>
            <a:fld id="{F11EBF9C-FA96-4E88-875B-E6D6E528BBE7}" type="datetime1">
              <a:rPr lang="en-US" altLang="en-US" smtClean="0"/>
              <a:pPr/>
              <a:t>6/18/2020</a:t>
            </a:fld>
            <a:endParaRPr lang="en-US" altLang="en-US" dirty="0" smtClean="0"/>
          </a:p>
        </p:txBody>
      </p:sp>
      <p:sp>
        <p:nvSpPr>
          <p:cNvPr id="10243" name="Footer Placeholder 4"/>
          <p:cNvSpPr>
            <a:spLocks noGrp="1"/>
          </p:cNvSpPr>
          <p:nvPr>
            <p:ph type="ftr" sz="quarter" idx="11"/>
          </p:nvPr>
        </p:nvSpPr>
        <p:spPr>
          <a:xfrm>
            <a:off x="2590800" y="6096000"/>
            <a:ext cx="3581400" cy="528208"/>
          </a:xfrm>
          <a:noFill/>
        </p:spPr>
        <p:txBody>
          <a:bodyPr/>
          <a:lstStyle/>
          <a:p>
            <a:pPr algn="ctr"/>
            <a:r>
              <a:rPr lang="en-US" altLang="en-US" dirty="0" smtClean="0"/>
              <a:t>Sacramento County Child Protective Services Resource Family Approval Orientation </a:t>
            </a:r>
          </a:p>
        </p:txBody>
      </p:sp>
      <p:sp>
        <p:nvSpPr>
          <p:cNvPr id="10244" name="Slide Number Placeholder 5"/>
          <p:cNvSpPr>
            <a:spLocks noGrp="1"/>
          </p:cNvSpPr>
          <p:nvPr>
            <p:ph type="sldNum" sz="quarter" idx="12"/>
          </p:nvPr>
        </p:nvSpPr>
        <p:spPr>
          <a:noFill/>
        </p:spPr>
        <p:txBody>
          <a:bodyPr/>
          <a:lstStyle/>
          <a:p>
            <a:fld id="{EC65F3BA-BC3E-41D3-B075-420774B2AE7F}" type="slidenum">
              <a:rPr lang="en-US" altLang="en-US" smtClean="0"/>
              <a:pPr/>
              <a:t>3</a:t>
            </a:fld>
            <a:endParaRPr lang="en-US" altLang="en-US" smtClean="0"/>
          </a:p>
        </p:txBody>
      </p:sp>
      <p:sp>
        <p:nvSpPr>
          <p:cNvPr id="10246" name="Rectangle 3"/>
          <p:cNvSpPr>
            <a:spLocks noGrp="1" noChangeArrowheads="1"/>
          </p:cNvSpPr>
          <p:nvPr>
            <p:ph sz="quarter" idx="1"/>
          </p:nvPr>
        </p:nvSpPr>
        <p:spPr>
          <a:xfrm>
            <a:off x="457200" y="1379538"/>
            <a:ext cx="8153400" cy="4564062"/>
          </a:xfrm>
        </p:spPr>
        <p:txBody>
          <a:bodyPr>
            <a:normAutofit/>
          </a:bodyPr>
          <a:lstStyle/>
          <a:p>
            <a:pPr eaLnBrk="1" hangingPunct="1">
              <a:buClr>
                <a:schemeClr val="accent5">
                  <a:lumMod val="50000"/>
                </a:schemeClr>
              </a:buClr>
              <a:buFont typeface="Wingdings" pitchFamily="2" charset="2"/>
              <a:buChar char="ü"/>
            </a:pPr>
            <a:r>
              <a:rPr lang="en-US" altLang="en-US" dirty="0" smtClean="0"/>
              <a:t>What is a Resource Family? (RFA)</a:t>
            </a:r>
          </a:p>
          <a:p>
            <a:pPr lvl="1" eaLnBrk="1" hangingPunct="1">
              <a:buClr>
                <a:schemeClr val="accent5">
                  <a:lumMod val="50000"/>
                </a:schemeClr>
              </a:buClr>
              <a:buFont typeface="Wingdings" pitchFamily="2" charset="2"/>
              <a:buChar char="ü"/>
            </a:pPr>
            <a:r>
              <a:rPr lang="en-US" altLang="en-US" dirty="0" smtClean="0"/>
              <a:t>Foster, Kinship and Adoptive</a:t>
            </a:r>
          </a:p>
          <a:p>
            <a:pPr eaLnBrk="1" hangingPunct="1">
              <a:buClr>
                <a:schemeClr val="accent5">
                  <a:lumMod val="50000"/>
                </a:schemeClr>
              </a:buClr>
              <a:buFont typeface="Wingdings" pitchFamily="2" charset="2"/>
              <a:buChar char="ü"/>
            </a:pPr>
            <a:r>
              <a:rPr lang="en-US" altLang="en-US" dirty="0" smtClean="0"/>
              <a:t>Overview of the steps to the Approval Process</a:t>
            </a:r>
          </a:p>
          <a:p>
            <a:pPr eaLnBrk="1" hangingPunct="1">
              <a:buClr>
                <a:schemeClr val="accent5">
                  <a:lumMod val="50000"/>
                </a:schemeClr>
              </a:buClr>
              <a:buFont typeface="Wingdings" pitchFamily="2" charset="2"/>
              <a:buChar char="ü"/>
            </a:pPr>
            <a:r>
              <a:rPr lang="en-US" altLang="en-US" dirty="0" smtClean="0"/>
              <a:t>What is meant by Concurrent Planning &amp; Permanency</a:t>
            </a:r>
          </a:p>
          <a:p>
            <a:pPr eaLnBrk="1" hangingPunct="1">
              <a:buClr>
                <a:schemeClr val="accent5">
                  <a:lumMod val="50000"/>
                </a:schemeClr>
              </a:buClr>
              <a:buFont typeface="Wingdings" pitchFamily="2" charset="2"/>
              <a:buChar char="ü"/>
            </a:pPr>
            <a:r>
              <a:rPr lang="en-US" altLang="en-US" dirty="0" smtClean="0"/>
              <a:t>General Information</a:t>
            </a:r>
          </a:p>
          <a:p>
            <a:pPr lvl="1">
              <a:buClr>
                <a:schemeClr val="accent5">
                  <a:lumMod val="50000"/>
                </a:schemeClr>
              </a:buClr>
              <a:buFont typeface="Wingdings" pitchFamily="2" charset="2"/>
              <a:buChar char="ü"/>
            </a:pPr>
            <a:r>
              <a:rPr lang="en-US" altLang="en-US" dirty="0" smtClean="0"/>
              <a:t>Who are our children in care? </a:t>
            </a:r>
          </a:p>
          <a:p>
            <a:pPr lvl="1">
              <a:buClr>
                <a:schemeClr val="accent5">
                  <a:lumMod val="50000"/>
                </a:schemeClr>
              </a:buClr>
              <a:buFont typeface="Wingdings" pitchFamily="2" charset="2"/>
              <a:buChar char="ü"/>
            </a:pPr>
            <a:r>
              <a:rPr lang="en-US" altLang="en-US" dirty="0" smtClean="0"/>
              <a:t>What will be required of you?</a:t>
            </a:r>
          </a:p>
          <a:p>
            <a:pPr lvl="1">
              <a:buClr>
                <a:schemeClr val="accent5">
                  <a:lumMod val="50000"/>
                </a:schemeClr>
              </a:buClr>
              <a:buFont typeface="Wingdings" pitchFamily="2" charset="2"/>
              <a:buChar char="ü"/>
            </a:pPr>
            <a:r>
              <a:rPr lang="en-US" altLang="en-US" dirty="0" smtClean="0"/>
              <a:t>What are the things to consider as you make this decision?</a:t>
            </a:r>
          </a:p>
          <a:p>
            <a:pPr lvl="1">
              <a:buClr>
                <a:schemeClr val="accent5">
                  <a:lumMod val="50000"/>
                </a:schemeClr>
              </a:buClr>
              <a:buNone/>
            </a:pPr>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026"/>
          <p:cNvSpPr>
            <a:spLocks noGrp="1" noChangeArrowheads="1"/>
          </p:cNvSpPr>
          <p:nvPr>
            <p:ph type="title"/>
          </p:nvPr>
        </p:nvSpPr>
        <p:spPr>
          <a:xfrm>
            <a:off x="304800" y="228600"/>
            <a:ext cx="6324600" cy="1447800"/>
          </a:xfrm>
          <a:solidFill>
            <a:schemeClr val="bg1"/>
          </a:solidFill>
          <a:ln>
            <a:solidFill>
              <a:schemeClr val="tx1"/>
            </a:solidFill>
          </a:ln>
        </p:spPr>
        <p:txBody>
          <a:bodyPr>
            <a:normAutofit fontScale="90000"/>
          </a:bodyPr>
          <a:lstStyle/>
          <a:p>
            <a:pPr eaLnBrk="1" hangingPunct="1"/>
            <a:r>
              <a:rPr lang="en-US" altLang="en-US" sz="3200" dirty="0" smtClean="0">
                <a:solidFill>
                  <a:schemeClr val="accent5">
                    <a:lumMod val="75000"/>
                  </a:schemeClr>
                </a:solidFill>
                <a:latin typeface="Arial" pitchFamily="34" charset="0"/>
                <a:cs typeface="Arial" pitchFamily="34" charset="0"/>
              </a:rPr>
              <a:t/>
            </a:r>
            <a:br>
              <a:rPr lang="en-US" altLang="en-US" sz="3200" dirty="0" smtClean="0">
                <a:solidFill>
                  <a:schemeClr val="accent5">
                    <a:lumMod val="75000"/>
                  </a:schemeClr>
                </a:solidFill>
                <a:latin typeface="Arial" pitchFamily="34" charset="0"/>
                <a:cs typeface="Arial" pitchFamily="34" charset="0"/>
              </a:rPr>
            </a:br>
            <a:r>
              <a:rPr lang="en-US" altLang="en-US" sz="3200" dirty="0" smtClean="0">
                <a:solidFill>
                  <a:schemeClr val="accent5">
                    <a:lumMod val="75000"/>
                  </a:schemeClr>
                </a:solidFill>
                <a:latin typeface="Arial" pitchFamily="34" charset="0"/>
                <a:cs typeface="Arial" pitchFamily="34" charset="0"/>
              </a:rPr>
              <a:t/>
            </a:r>
            <a:br>
              <a:rPr lang="en-US" altLang="en-US" sz="3200" dirty="0" smtClean="0">
                <a:solidFill>
                  <a:schemeClr val="accent5">
                    <a:lumMod val="75000"/>
                  </a:schemeClr>
                </a:solidFill>
                <a:latin typeface="Arial" pitchFamily="34" charset="0"/>
                <a:cs typeface="Arial" pitchFamily="34" charset="0"/>
              </a:rPr>
            </a:br>
            <a:r>
              <a:rPr lang="en-US" altLang="en-US" sz="3200" dirty="0" smtClean="0">
                <a:solidFill>
                  <a:schemeClr val="accent5">
                    <a:lumMod val="75000"/>
                  </a:schemeClr>
                </a:solidFill>
                <a:latin typeface="Segoe Script" pitchFamily="34" charset="0"/>
                <a:cs typeface="Arial" pitchFamily="34" charset="0"/>
              </a:rPr>
              <a:t>Sacramento County Foster Care and Adoption Statistics</a:t>
            </a:r>
            <a:r>
              <a:rPr lang="en-US" altLang="en-US" sz="3200" dirty="0" smtClean="0">
                <a:solidFill>
                  <a:schemeClr val="accent5">
                    <a:lumMod val="75000"/>
                  </a:schemeClr>
                </a:solidFill>
                <a:latin typeface="Arial" pitchFamily="34" charset="0"/>
                <a:cs typeface="Arial" pitchFamily="34" charset="0"/>
              </a:rPr>
              <a:t/>
            </a:r>
            <a:br>
              <a:rPr lang="en-US" altLang="en-US" sz="3200" dirty="0" smtClean="0">
                <a:solidFill>
                  <a:schemeClr val="accent5">
                    <a:lumMod val="75000"/>
                  </a:schemeClr>
                </a:solidFill>
                <a:latin typeface="Arial" pitchFamily="34" charset="0"/>
                <a:cs typeface="Arial" pitchFamily="34" charset="0"/>
              </a:rPr>
            </a:br>
            <a:endParaRPr lang="en-US" altLang="en-US" sz="3200" dirty="0" smtClean="0">
              <a:solidFill>
                <a:schemeClr val="accent5">
                  <a:lumMod val="75000"/>
                </a:schemeClr>
              </a:solidFill>
              <a:latin typeface="Arial" pitchFamily="34" charset="0"/>
              <a:cs typeface="Arial" pitchFamily="34" charset="0"/>
            </a:endParaRPr>
          </a:p>
        </p:txBody>
      </p:sp>
      <p:sp>
        <p:nvSpPr>
          <p:cNvPr id="14338" name="Date Placeholder 3"/>
          <p:cNvSpPr>
            <a:spLocks noGrp="1"/>
          </p:cNvSpPr>
          <p:nvPr>
            <p:ph type="dt" sz="half" idx="10"/>
          </p:nvPr>
        </p:nvSpPr>
        <p:spPr>
          <a:noFill/>
        </p:spPr>
        <p:txBody>
          <a:bodyPr/>
          <a:lstStyle/>
          <a:p>
            <a:fld id="{C47FA0CE-A8C0-49A6-85F4-68E718426ED3}" type="datetime1">
              <a:rPr lang="en-US" altLang="en-US" smtClean="0"/>
              <a:pPr/>
              <a:t>6/18/2020</a:t>
            </a:fld>
            <a:endParaRPr lang="en-US" altLang="en-US" smtClean="0"/>
          </a:p>
        </p:txBody>
      </p:sp>
      <p:sp>
        <p:nvSpPr>
          <p:cNvPr id="14339" name="Footer Placeholder 4"/>
          <p:cNvSpPr>
            <a:spLocks noGrp="1"/>
          </p:cNvSpPr>
          <p:nvPr>
            <p:ph type="ftr" sz="quarter" idx="11"/>
          </p:nvPr>
        </p:nvSpPr>
        <p:spPr>
          <a:xfrm>
            <a:off x="2438400" y="6172200"/>
            <a:ext cx="3581400" cy="457200"/>
          </a:xfrm>
          <a:noFill/>
        </p:spPr>
        <p:txBody>
          <a:bodyPr/>
          <a:lstStyle/>
          <a:p>
            <a:r>
              <a:rPr lang="en-US" altLang="en-US" dirty="0" smtClean="0"/>
              <a:t>Sacramento County Child Protective Services Resource Family Approval Orientation </a:t>
            </a:r>
          </a:p>
        </p:txBody>
      </p:sp>
      <p:sp>
        <p:nvSpPr>
          <p:cNvPr id="14340" name="Slide Number Placeholder 5"/>
          <p:cNvSpPr>
            <a:spLocks noGrp="1"/>
          </p:cNvSpPr>
          <p:nvPr>
            <p:ph type="sldNum" sz="quarter" idx="12"/>
          </p:nvPr>
        </p:nvSpPr>
        <p:spPr>
          <a:noFill/>
        </p:spPr>
        <p:txBody>
          <a:bodyPr/>
          <a:lstStyle/>
          <a:p>
            <a:fld id="{B465D38E-6369-4341-B0A4-FFDED16DBA26}" type="slidenum">
              <a:rPr lang="en-US" altLang="en-US" smtClean="0"/>
              <a:pPr/>
              <a:t>4</a:t>
            </a:fld>
            <a:endParaRPr lang="en-US" altLang="en-US" smtClean="0"/>
          </a:p>
        </p:txBody>
      </p:sp>
      <p:sp>
        <p:nvSpPr>
          <p:cNvPr id="15366" name="Rectangle 1027"/>
          <p:cNvSpPr>
            <a:spLocks noGrp="1" noChangeArrowheads="1"/>
          </p:cNvSpPr>
          <p:nvPr>
            <p:ph sz="quarter" idx="1"/>
          </p:nvPr>
        </p:nvSpPr>
        <p:spPr>
          <a:xfrm>
            <a:off x="381000" y="2057400"/>
            <a:ext cx="8458200" cy="3962400"/>
          </a:xfrm>
          <a:ln>
            <a:solidFill>
              <a:schemeClr val="tx1"/>
            </a:solidFill>
          </a:ln>
        </p:spPr>
        <p:txBody>
          <a:bodyPr>
            <a:normAutofit/>
          </a:bodyPr>
          <a:lstStyle/>
          <a:p>
            <a:pPr marL="609600" indent="-609600" eaLnBrk="1" hangingPunct="1">
              <a:buFont typeface="Wingdings" pitchFamily="2" charset="2"/>
              <a:buAutoNum type="arabicPeriod"/>
              <a:defRPr/>
            </a:pPr>
            <a:endParaRPr lang="en-US" altLang="en-US" sz="700" dirty="0" smtClean="0">
              <a:solidFill>
                <a:srgbClr val="FFFF66"/>
              </a:solidFill>
            </a:endParaRPr>
          </a:p>
          <a:p>
            <a:pPr marL="0" indent="0" algn="ctr" eaLnBrk="1" hangingPunct="1">
              <a:buFontTx/>
              <a:buNone/>
              <a:defRPr/>
            </a:pPr>
            <a:r>
              <a:rPr lang="en-US" sz="2400" dirty="0" smtClean="0">
                <a:solidFill>
                  <a:srgbClr val="0070C0"/>
                </a:solidFill>
                <a:latin typeface="+mj-lt"/>
              </a:rPr>
              <a:t>There are currently approximately  </a:t>
            </a:r>
            <a:r>
              <a:rPr lang="en-US" sz="2400" b="1" dirty="0" smtClean="0">
                <a:solidFill>
                  <a:srgbClr val="0070C0"/>
                </a:solidFill>
                <a:latin typeface="+mj-lt"/>
              </a:rPr>
              <a:t>1666 </a:t>
            </a:r>
            <a:r>
              <a:rPr lang="en-US" sz="2400" dirty="0" smtClean="0">
                <a:solidFill>
                  <a:srgbClr val="0070C0"/>
                </a:solidFill>
                <a:latin typeface="+mj-lt"/>
              </a:rPr>
              <a:t>children in foster care in Sacramento County.  </a:t>
            </a:r>
          </a:p>
          <a:p>
            <a:pPr marL="0" indent="0" algn="ctr" eaLnBrk="1" hangingPunct="1">
              <a:buFontTx/>
              <a:buNone/>
              <a:defRPr/>
            </a:pPr>
            <a:r>
              <a:rPr lang="en-US" sz="2400" dirty="0" smtClean="0">
                <a:solidFill>
                  <a:srgbClr val="0070C0"/>
                </a:solidFill>
                <a:latin typeface="+mj-lt"/>
              </a:rPr>
              <a:t>44% of the youth are between the ages of 11 and 17</a:t>
            </a:r>
          </a:p>
          <a:p>
            <a:pPr marL="0" indent="0" algn="ctr" eaLnBrk="1" hangingPunct="1">
              <a:buFontTx/>
              <a:buNone/>
              <a:defRPr/>
            </a:pPr>
            <a:r>
              <a:rPr lang="en-US" sz="2400" dirty="0" smtClean="0">
                <a:solidFill>
                  <a:srgbClr val="0070C0"/>
                </a:solidFill>
                <a:latin typeface="+mj-lt"/>
              </a:rPr>
              <a:t>35% of children in foster care are African American</a:t>
            </a:r>
          </a:p>
          <a:p>
            <a:pPr marL="0" indent="0" algn="ctr" eaLnBrk="1" hangingPunct="1">
              <a:buFontTx/>
              <a:buNone/>
              <a:defRPr/>
            </a:pPr>
            <a:r>
              <a:rPr lang="en-US" sz="2400" dirty="0" smtClean="0">
                <a:solidFill>
                  <a:srgbClr val="0070C0"/>
                </a:solidFill>
                <a:latin typeface="+mj-lt"/>
              </a:rPr>
              <a:t>56% of foster youth are reunited with parents within 2 years of entering the system</a:t>
            </a:r>
          </a:p>
          <a:p>
            <a:pPr marL="0" indent="0" algn="ctr" eaLnBrk="1" hangingPunct="1">
              <a:buFontTx/>
              <a:buNone/>
              <a:defRPr/>
            </a:pPr>
            <a:r>
              <a:rPr lang="en-US" sz="2400" dirty="0" smtClean="0">
                <a:solidFill>
                  <a:srgbClr val="0070C0"/>
                </a:solidFill>
                <a:latin typeface="+mj-lt"/>
              </a:rPr>
              <a:t>28% of foster youth remain in the system longer than 2 years</a:t>
            </a:r>
          </a:p>
          <a:p>
            <a:pPr marL="0" indent="0" algn="ctr" eaLnBrk="1" hangingPunct="1">
              <a:buFontTx/>
              <a:buNone/>
              <a:defRPr/>
            </a:pPr>
            <a:r>
              <a:rPr lang="en-US" altLang="en-US" sz="2800" dirty="0" smtClean="0">
                <a:solidFill>
                  <a:schemeClr val="accent2"/>
                </a:solidFill>
                <a:latin typeface="+mj-lt"/>
              </a:rPr>
              <a:t> </a:t>
            </a:r>
          </a:p>
        </p:txBody>
      </p:sp>
      <p:pic>
        <p:nvPicPr>
          <p:cNvPr id="81922" name="Picture 2" descr="Related image">
            <a:hlinkClick r:id="rId2"/>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858000" y="304800"/>
            <a:ext cx="1833838" cy="1828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0" y="228600"/>
            <a:ext cx="9020175" cy="685800"/>
          </a:xfrm>
        </p:spPr>
        <p:txBody>
          <a:bodyPr/>
          <a:lstStyle/>
          <a:p>
            <a:pPr eaLnBrk="1" hangingPunct="1"/>
            <a:r>
              <a:rPr lang="en-US" altLang="en-US" sz="3600" dirty="0" smtClean="0">
                <a:solidFill>
                  <a:srgbClr val="0070C0"/>
                </a:solidFill>
                <a:latin typeface="Lucida Handwriting" pitchFamily="66" charset="0"/>
              </a:rPr>
              <a:t>Families are Needed for:</a:t>
            </a:r>
          </a:p>
        </p:txBody>
      </p:sp>
      <p:sp>
        <p:nvSpPr>
          <p:cNvPr id="33794" name="Date Placeholder 4"/>
          <p:cNvSpPr>
            <a:spLocks noGrp="1"/>
          </p:cNvSpPr>
          <p:nvPr>
            <p:ph type="dt" sz="half" idx="10"/>
          </p:nvPr>
        </p:nvSpPr>
        <p:spPr>
          <a:noFill/>
        </p:spPr>
        <p:txBody>
          <a:bodyPr/>
          <a:lstStyle/>
          <a:p>
            <a:fld id="{47E64DEA-6F81-4BE7-830A-649D36071CA4}" type="datetime1">
              <a:rPr lang="en-US" altLang="en-US" smtClean="0"/>
              <a:pPr/>
              <a:t>6/18/2020</a:t>
            </a:fld>
            <a:endParaRPr lang="en-US" altLang="en-US" smtClean="0"/>
          </a:p>
        </p:txBody>
      </p:sp>
      <p:sp>
        <p:nvSpPr>
          <p:cNvPr id="33795" name="Footer Placeholder 5"/>
          <p:cNvSpPr>
            <a:spLocks noGrp="1"/>
          </p:cNvSpPr>
          <p:nvPr>
            <p:ph type="ftr" sz="quarter" idx="11"/>
          </p:nvPr>
        </p:nvSpPr>
        <p:spPr>
          <a:xfrm>
            <a:off x="2590800" y="6172200"/>
            <a:ext cx="3581400" cy="685800"/>
          </a:xfrm>
          <a:noFill/>
        </p:spPr>
        <p:txBody>
          <a:bodyPr/>
          <a:lstStyle/>
          <a:p>
            <a:r>
              <a:rPr lang="en-US" altLang="en-US" dirty="0" smtClean="0"/>
              <a:t>Sacramento County Child Protective Services Resource Family Approval Orientation </a:t>
            </a:r>
          </a:p>
        </p:txBody>
      </p:sp>
      <p:sp>
        <p:nvSpPr>
          <p:cNvPr id="33796" name="Slide Number Placeholder 6"/>
          <p:cNvSpPr>
            <a:spLocks noGrp="1"/>
          </p:cNvSpPr>
          <p:nvPr>
            <p:ph type="sldNum" sz="quarter" idx="12"/>
          </p:nvPr>
        </p:nvSpPr>
        <p:spPr>
          <a:noFill/>
        </p:spPr>
        <p:txBody>
          <a:bodyPr/>
          <a:lstStyle/>
          <a:p>
            <a:fld id="{EF52AFFE-0346-4B04-B13F-D4FF0FF9D16F}" type="slidenum">
              <a:rPr lang="en-US" altLang="en-US" smtClean="0"/>
              <a:pPr/>
              <a:t>5</a:t>
            </a:fld>
            <a:endParaRPr lang="en-US" altLang="en-US" smtClean="0"/>
          </a:p>
        </p:txBody>
      </p:sp>
      <p:sp>
        <p:nvSpPr>
          <p:cNvPr id="250883" name="Rectangle 3"/>
          <p:cNvSpPr>
            <a:spLocks noGrp="1" noChangeArrowheads="1"/>
          </p:cNvSpPr>
          <p:nvPr>
            <p:ph sz="half" idx="1"/>
          </p:nvPr>
        </p:nvSpPr>
        <p:spPr>
          <a:xfrm>
            <a:off x="228600" y="1447800"/>
            <a:ext cx="3886200" cy="4953000"/>
          </a:xfrm>
        </p:spPr>
        <p:txBody>
          <a:bodyPr>
            <a:normAutofit lnSpcReduction="10000"/>
          </a:bodyPr>
          <a:lstStyle/>
          <a:p>
            <a:pPr eaLnBrk="1" hangingPunct="1">
              <a:buClr>
                <a:schemeClr val="accent1"/>
              </a:buClr>
            </a:pPr>
            <a:r>
              <a:rPr lang="en-US" altLang="en-US" sz="2200" dirty="0" smtClean="0"/>
              <a:t>School Age Children</a:t>
            </a:r>
          </a:p>
          <a:p>
            <a:pPr eaLnBrk="1" hangingPunct="1">
              <a:buClr>
                <a:schemeClr val="accent1"/>
              </a:buClr>
            </a:pPr>
            <a:r>
              <a:rPr lang="en-US" altLang="en-US" sz="2200" dirty="0" smtClean="0"/>
              <a:t>Teens</a:t>
            </a:r>
          </a:p>
          <a:p>
            <a:pPr eaLnBrk="1" hangingPunct="1">
              <a:buClr>
                <a:schemeClr val="accent1"/>
              </a:buClr>
            </a:pPr>
            <a:r>
              <a:rPr lang="en-US" altLang="en-US" sz="2200" dirty="0" smtClean="0"/>
              <a:t>Sibling Groups </a:t>
            </a:r>
          </a:p>
          <a:p>
            <a:r>
              <a:rPr lang="en-US" altLang="en-US" sz="2200" dirty="0" smtClean="0"/>
              <a:t>Native Children (ICWA)</a:t>
            </a:r>
          </a:p>
          <a:p>
            <a:pPr eaLnBrk="1" hangingPunct="1">
              <a:buClr>
                <a:schemeClr val="accent1"/>
              </a:buClr>
            </a:pPr>
            <a:r>
              <a:rPr lang="en-US" altLang="en-US" sz="2200" dirty="0" smtClean="0"/>
              <a:t>Children with Special Needs</a:t>
            </a:r>
          </a:p>
          <a:p>
            <a:pPr eaLnBrk="1" hangingPunct="1">
              <a:buClr>
                <a:schemeClr val="accent1"/>
              </a:buClr>
            </a:pPr>
            <a:r>
              <a:rPr lang="en-US" altLang="en-US" sz="2200" dirty="0" smtClean="0"/>
              <a:t>Pregnant &amp; Parenting Teens</a:t>
            </a:r>
          </a:p>
          <a:p>
            <a:pPr eaLnBrk="1" hangingPunct="1">
              <a:buClr>
                <a:schemeClr val="accent1"/>
              </a:buClr>
            </a:pPr>
            <a:r>
              <a:rPr lang="en-US" altLang="en-US" sz="2200" dirty="0" smtClean="0"/>
              <a:t>Spanish Speaking Children </a:t>
            </a:r>
          </a:p>
          <a:p>
            <a:pPr eaLnBrk="1" hangingPunct="1">
              <a:buClr>
                <a:schemeClr val="accent1"/>
              </a:buClr>
            </a:pPr>
            <a:r>
              <a:rPr lang="en-US" altLang="en-US" sz="2200" dirty="0" smtClean="0"/>
              <a:t>&amp; Children from all Ethnic and Cultural Backgrounds</a:t>
            </a:r>
          </a:p>
          <a:p>
            <a:pPr eaLnBrk="1" hangingPunct="1">
              <a:buClr>
                <a:schemeClr val="accent1"/>
              </a:buClr>
            </a:pPr>
            <a:r>
              <a:rPr lang="en-US" altLang="en-US" sz="2200" dirty="0" smtClean="0"/>
              <a:t>Children who identify as LGTBQ</a:t>
            </a:r>
          </a:p>
          <a:p>
            <a:pPr eaLnBrk="1" hangingPunct="1">
              <a:buClr>
                <a:schemeClr val="accent1"/>
              </a:buClr>
            </a:pPr>
            <a:r>
              <a:rPr lang="en-US" altLang="en-US" sz="2200" dirty="0" smtClean="0"/>
              <a:t>Youth served by Probation</a:t>
            </a:r>
          </a:p>
        </p:txBody>
      </p:sp>
      <p:sp>
        <p:nvSpPr>
          <p:cNvPr id="2" name="AutoShape 2" descr="Image result for pictures of teens in foster care"/>
          <p:cNvSpPr>
            <a:spLocks noChangeAspect="1" noChangeArrowheads="1"/>
          </p:cNvSpPr>
          <p:nvPr/>
        </p:nvSpPr>
        <p:spPr bwMode="auto">
          <a:xfrm>
            <a:off x="63500" y="-731838"/>
            <a:ext cx="207645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pictures of teens in foster care"/>
          <p:cNvSpPr>
            <a:spLocks noChangeAspect="1" noChangeArrowheads="1"/>
          </p:cNvSpPr>
          <p:nvPr/>
        </p:nvSpPr>
        <p:spPr bwMode="auto">
          <a:xfrm>
            <a:off x="0" y="-731838"/>
            <a:ext cx="207645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719243"/>
            <a:ext cx="3883152" cy="2928957"/>
          </a:xfrm>
          <a:prstGeom prst="rect">
            <a:avLst/>
          </a:prstGeom>
        </p:spPr>
      </p:pic>
    </p:spTree>
  </p:cSld>
  <p:clrMapOvr>
    <a:masterClrMapping/>
  </p:clrMapOvr>
  <p:transition advClick="0" advTm="20000">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fade">
                                      <p:cBhvr>
                                        <p:cTn id="7" dur="768" decel="100000"/>
                                        <p:tgtEl>
                                          <p:spTgt spid="250882"/>
                                        </p:tgtEl>
                                      </p:cBhvr>
                                    </p:animEffect>
                                    <p:animScale>
                                      <p:cBhvr>
                                        <p:cTn id="8" dur="768" decel="100000"/>
                                        <p:tgtEl>
                                          <p:spTgt spid="250882"/>
                                        </p:tgtEl>
                                      </p:cBhvr>
                                      <p:from x="10000" y="10000"/>
                                      <p:to x="200000" y="450000"/>
                                    </p:animScale>
                                    <p:animScale>
                                      <p:cBhvr>
                                        <p:cTn id="9" dur="1230" accel="100000" fill="hold">
                                          <p:stCondLst>
                                            <p:cond delay="768"/>
                                          </p:stCondLst>
                                        </p:cTn>
                                        <p:tgtEl>
                                          <p:spTgt spid="250882"/>
                                        </p:tgtEl>
                                      </p:cBhvr>
                                      <p:from x="200000" y="450000"/>
                                      <p:to x="100000" y="100000"/>
                                    </p:animScale>
                                    <p:set>
                                      <p:cBhvr>
                                        <p:cTn id="10" dur="768" fill="hold"/>
                                        <p:tgtEl>
                                          <p:spTgt spid="250882"/>
                                        </p:tgtEl>
                                        <p:attrNameLst>
                                          <p:attrName>ppt_x</p:attrName>
                                        </p:attrNameLst>
                                      </p:cBhvr>
                                      <p:to>
                                        <p:strVal val="(0.5)"/>
                                      </p:to>
                                    </p:set>
                                    <p:anim from="(0.5)" to="(#ppt_x)" calcmode="lin" valueType="num">
                                      <p:cBhvr>
                                        <p:cTn id="11" dur="1230" accel="100000" fill="hold">
                                          <p:stCondLst>
                                            <p:cond delay="768"/>
                                          </p:stCondLst>
                                        </p:cTn>
                                        <p:tgtEl>
                                          <p:spTgt spid="250882"/>
                                        </p:tgtEl>
                                        <p:attrNameLst>
                                          <p:attrName>ppt_x</p:attrName>
                                        </p:attrNameLst>
                                      </p:cBhvr>
                                    </p:anim>
                                    <p:set>
                                      <p:cBhvr>
                                        <p:cTn id="12" dur="768" fill="hold"/>
                                        <p:tgtEl>
                                          <p:spTgt spid="250882"/>
                                        </p:tgtEl>
                                        <p:attrNameLst>
                                          <p:attrName>ppt_y</p:attrName>
                                        </p:attrNameLst>
                                      </p:cBhvr>
                                      <p:to>
                                        <p:strVal val="(#ppt_y+0.4)"/>
                                      </p:to>
                                    </p:set>
                                    <p:anim from="(#ppt_y+0.4)" to="(#ppt_y)" calcmode="lin" valueType="num">
                                      <p:cBhvr>
                                        <p:cTn id="13" dur="1230" accel="100000" fill="hold">
                                          <p:stCondLst>
                                            <p:cond delay="768"/>
                                          </p:stCondLst>
                                        </p:cTn>
                                        <p:tgtEl>
                                          <p:spTgt spid="25088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50883">
                                            <p:txEl>
                                              <p:pRg st="0" end="0"/>
                                            </p:txEl>
                                          </p:spTgt>
                                        </p:tgtEl>
                                        <p:attrNameLst>
                                          <p:attrName>style.visibility</p:attrName>
                                        </p:attrNameLst>
                                      </p:cBhvr>
                                      <p:to>
                                        <p:strVal val="visible"/>
                                      </p:to>
                                    </p:set>
                                    <p:anim calcmode="lin" valueType="num">
                                      <p:cBhvr>
                                        <p:cTn id="18" dur="500" fill="hold"/>
                                        <p:tgtEl>
                                          <p:spTgt spid="25088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5088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5088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50883">
                                            <p:txEl>
                                              <p:pRg st="1" end="1"/>
                                            </p:txEl>
                                          </p:spTgt>
                                        </p:tgtEl>
                                        <p:attrNameLst>
                                          <p:attrName>style.visibility</p:attrName>
                                        </p:attrNameLst>
                                      </p:cBhvr>
                                      <p:to>
                                        <p:strVal val="visible"/>
                                      </p:to>
                                    </p:set>
                                    <p:anim calcmode="lin" valueType="num">
                                      <p:cBhvr>
                                        <p:cTn id="25" dur="500" fill="hold"/>
                                        <p:tgtEl>
                                          <p:spTgt spid="25088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5088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5088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50883">
                                            <p:txEl>
                                              <p:pRg st="2" end="2"/>
                                            </p:txEl>
                                          </p:spTgt>
                                        </p:tgtEl>
                                        <p:attrNameLst>
                                          <p:attrName>style.visibility</p:attrName>
                                        </p:attrNameLst>
                                      </p:cBhvr>
                                      <p:to>
                                        <p:strVal val="visible"/>
                                      </p:to>
                                    </p:set>
                                    <p:anim calcmode="lin" valueType="num">
                                      <p:cBhvr>
                                        <p:cTn id="32" dur="500" fill="hold"/>
                                        <p:tgtEl>
                                          <p:spTgt spid="25088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5088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5088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50883">
                                            <p:txEl>
                                              <p:pRg st="3" end="3"/>
                                            </p:txEl>
                                          </p:spTgt>
                                        </p:tgtEl>
                                        <p:attrNameLst>
                                          <p:attrName>style.visibility</p:attrName>
                                        </p:attrNameLst>
                                      </p:cBhvr>
                                      <p:to>
                                        <p:strVal val="visible"/>
                                      </p:to>
                                    </p:set>
                                    <p:anim calcmode="lin" valueType="num">
                                      <p:cBhvr>
                                        <p:cTn id="39" dur="500" fill="hold"/>
                                        <p:tgtEl>
                                          <p:spTgt spid="25088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5088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50883">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50883">
                                            <p:txEl>
                                              <p:pRg st="4" end="4"/>
                                            </p:txEl>
                                          </p:spTgt>
                                        </p:tgtEl>
                                        <p:attrNameLst>
                                          <p:attrName>style.visibility</p:attrName>
                                        </p:attrNameLst>
                                      </p:cBhvr>
                                      <p:to>
                                        <p:strVal val="visible"/>
                                      </p:to>
                                    </p:set>
                                    <p:anim calcmode="lin" valueType="num">
                                      <p:cBhvr>
                                        <p:cTn id="46" dur="500" fill="hold"/>
                                        <p:tgtEl>
                                          <p:spTgt spid="25088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25088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25088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50883">
                                            <p:txEl>
                                              <p:pRg st="5" end="5"/>
                                            </p:txEl>
                                          </p:spTgt>
                                        </p:tgtEl>
                                        <p:attrNameLst>
                                          <p:attrName>style.visibility</p:attrName>
                                        </p:attrNameLst>
                                      </p:cBhvr>
                                      <p:to>
                                        <p:strVal val="visible"/>
                                      </p:to>
                                    </p:set>
                                    <p:anim calcmode="lin" valueType="num">
                                      <p:cBhvr>
                                        <p:cTn id="53" dur="500" fill="hold"/>
                                        <p:tgtEl>
                                          <p:spTgt spid="250883">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250883">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250883">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50883">
                                            <p:txEl>
                                              <p:pRg st="6" end="6"/>
                                            </p:txEl>
                                          </p:spTgt>
                                        </p:tgtEl>
                                        <p:attrNameLst>
                                          <p:attrName>style.visibility</p:attrName>
                                        </p:attrNameLst>
                                      </p:cBhvr>
                                      <p:to>
                                        <p:strVal val="visible"/>
                                      </p:to>
                                    </p:set>
                                    <p:anim calcmode="lin" valueType="num">
                                      <p:cBhvr>
                                        <p:cTn id="60" dur="500" fill="hold"/>
                                        <p:tgtEl>
                                          <p:spTgt spid="250883">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250883">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250883">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50883">
                                            <p:txEl>
                                              <p:pRg st="7" end="7"/>
                                            </p:txEl>
                                          </p:spTgt>
                                        </p:tgtEl>
                                        <p:attrNameLst>
                                          <p:attrName>style.visibility</p:attrName>
                                        </p:attrNameLst>
                                      </p:cBhvr>
                                      <p:to>
                                        <p:strVal val="visible"/>
                                      </p:to>
                                    </p:set>
                                    <p:anim calcmode="lin" valueType="num">
                                      <p:cBhvr>
                                        <p:cTn id="67" dur="500" fill="hold"/>
                                        <p:tgtEl>
                                          <p:spTgt spid="250883">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250883">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250883">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250883">
                                            <p:txEl>
                                              <p:pRg st="8" end="8"/>
                                            </p:txEl>
                                          </p:spTgt>
                                        </p:tgtEl>
                                        <p:attrNameLst>
                                          <p:attrName>style.visibility</p:attrName>
                                        </p:attrNameLst>
                                      </p:cBhvr>
                                      <p:to>
                                        <p:strVal val="visible"/>
                                      </p:to>
                                    </p:set>
                                    <p:anim calcmode="lin" valueType="num">
                                      <p:cBhvr>
                                        <p:cTn id="74" dur="500" fill="hold"/>
                                        <p:tgtEl>
                                          <p:spTgt spid="250883">
                                            <p:txEl>
                                              <p:pRg st="8" end="8"/>
                                            </p:txEl>
                                          </p:spTgt>
                                        </p:tgtEl>
                                        <p:attrNameLst>
                                          <p:attrName>ppt_w</p:attrName>
                                        </p:attrNameLst>
                                      </p:cBhvr>
                                      <p:tavLst>
                                        <p:tav tm="0">
                                          <p:val>
                                            <p:fltVal val="0"/>
                                          </p:val>
                                        </p:tav>
                                        <p:tav tm="100000">
                                          <p:val>
                                            <p:strVal val="#ppt_w"/>
                                          </p:val>
                                        </p:tav>
                                      </p:tavLst>
                                    </p:anim>
                                    <p:anim calcmode="lin" valueType="num">
                                      <p:cBhvr>
                                        <p:cTn id="75" dur="500" fill="hold"/>
                                        <p:tgtEl>
                                          <p:spTgt spid="250883">
                                            <p:txEl>
                                              <p:pRg st="8" end="8"/>
                                            </p:txEl>
                                          </p:spTgt>
                                        </p:tgtEl>
                                        <p:attrNameLst>
                                          <p:attrName>ppt_h</p:attrName>
                                        </p:attrNameLst>
                                      </p:cBhvr>
                                      <p:tavLst>
                                        <p:tav tm="0">
                                          <p:val>
                                            <p:fltVal val="0"/>
                                          </p:val>
                                        </p:tav>
                                        <p:tav tm="100000">
                                          <p:val>
                                            <p:strVal val="#ppt_h"/>
                                          </p:val>
                                        </p:tav>
                                      </p:tavLst>
                                    </p:anim>
                                    <p:animEffect transition="in" filter="fade">
                                      <p:cBhvr>
                                        <p:cTn id="76" dur="500"/>
                                        <p:tgtEl>
                                          <p:spTgt spid="25088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50883">
                                            <p:txEl>
                                              <p:pRg st="9" end="9"/>
                                            </p:txEl>
                                          </p:spTgt>
                                        </p:tgtEl>
                                        <p:attrNameLst>
                                          <p:attrName>style.visibility</p:attrName>
                                        </p:attrNameLst>
                                      </p:cBhvr>
                                      <p:to>
                                        <p:strVal val="visible"/>
                                      </p:to>
                                    </p:set>
                                    <p:anim calcmode="lin" valueType="num">
                                      <p:cBhvr>
                                        <p:cTn id="81" dur="500" fill="hold"/>
                                        <p:tgtEl>
                                          <p:spTgt spid="250883">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250883">
                                            <p:txEl>
                                              <p:pRg st="9" end="9"/>
                                            </p:txEl>
                                          </p:spTgt>
                                        </p:tgtEl>
                                        <p:attrNameLst>
                                          <p:attrName>ppt_h</p:attrName>
                                        </p:attrNameLst>
                                      </p:cBhvr>
                                      <p:tavLst>
                                        <p:tav tm="0">
                                          <p:val>
                                            <p:fltVal val="0"/>
                                          </p:val>
                                        </p:tav>
                                        <p:tav tm="100000">
                                          <p:val>
                                            <p:strVal val="#ppt_h"/>
                                          </p:val>
                                        </p:tav>
                                      </p:tavLst>
                                    </p:anim>
                                    <p:animEffect transition="in" filter="fade">
                                      <p:cBhvr>
                                        <p:cTn id="83" dur="500"/>
                                        <p:tgtEl>
                                          <p:spTgt spid="2508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p:bldP spid="2508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Case Timeline</a:t>
            </a:r>
            <a:endParaRPr lang="en-US" dirty="0"/>
          </a:p>
        </p:txBody>
      </p:sp>
      <p:sp>
        <p:nvSpPr>
          <p:cNvPr id="3" name="Date Placeholder 2"/>
          <p:cNvSpPr>
            <a:spLocks noGrp="1"/>
          </p:cNvSpPr>
          <p:nvPr>
            <p:ph type="dt" sz="half" idx="10"/>
          </p:nvPr>
        </p:nvSpPr>
        <p:spPr/>
        <p:txBody>
          <a:bodyPr/>
          <a:lstStyle/>
          <a:p>
            <a:pPr>
              <a:defRPr/>
            </a:pPr>
            <a:fld id="{F6FE1E6E-F107-4743-B0D9-7A86985EB963}" type="datetime1">
              <a:rPr lang="en-US" smtClean="0"/>
              <a:pPr>
                <a:defRPr/>
              </a:pPr>
              <a:t>6/18/2020</a:t>
            </a:fld>
            <a:endParaRPr lang="en-US"/>
          </a:p>
        </p:txBody>
      </p:sp>
      <p:sp>
        <p:nvSpPr>
          <p:cNvPr id="4" name="Footer Placeholder 3"/>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5" name="Slide Number Placeholder 4"/>
          <p:cNvSpPr>
            <a:spLocks noGrp="1"/>
          </p:cNvSpPr>
          <p:nvPr>
            <p:ph type="sldNum" sz="quarter" idx="12"/>
          </p:nvPr>
        </p:nvSpPr>
        <p:spPr/>
        <p:txBody>
          <a:bodyPr/>
          <a:lstStyle/>
          <a:p>
            <a:pPr>
              <a:defRPr/>
            </a:pPr>
            <a:fld id="{76C00E28-F0D2-43FF-8D36-A3A6D1EF6DD8}" type="slidenum">
              <a:rPr lang="en-US" smtClean="0"/>
              <a:pPr>
                <a:defRPr/>
              </a:pPr>
              <a:t>6</a:t>
            </a:fld>
            <a:endParaRPr lang="en-US"/>
          </a:p>
        </p:txBody>
      </p:sp>
      <p:pic>
        <p:nvPicPr>
          <p:cNvPr id="7" name="Picture 1"/>
          <p:cNvPicPr>
            <a:picLocks noGrp="1" noChangeAspect="1" noChangeArrowheads="1"/>
          </p:cNvPicPr>
          <p:nvPr>
            <p:ph sz="quarter" idx="1"/>
          </p:nvPr>
        </p:nvPicPr>
        <p:blipFill>
          <a:blip r:embed="rId2" cstate="print"/>
          <a:srcRect/>
          <a:stretch>
            <a:fillRect/>
          </a:stretch>
        </p:blipFill>
        <p:spPr bwMode="auto">
          <a:xfrm>
            <a:off x="767367" y="1527175"/>
            <a:ext cx="7572754" cy="4572000"/>
          </a:xfrm>
          <a:prstGeom prst="rect">
            <a:avLst/>
          </a:prstGeom>
          <a:noFill/>
          <a:ln w="9525">
            <a:noFill/>
            <a:miter lim="800000"/>
            <a:headEnd/>
            <a:tailEnd/>
          </a:ln>
        </p:spPr>
      </p:pic>
    </p:spTree>
    <p:extLst>
      <p:ext uri="{BB962C8B-B14F-4D97-AF65-F5344CB8AC3E}">
        <p14:creationId xmlns:p14="http://schemas.microsoft.com/office/powerpoint/2010/main" val="299919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Dependency Court System</a:t>
            </a:r>
            <a:endParaRPr lang="en-US" dirty="0"/>
          </a:p>
        </p:txBody>
      </p:sp>
      <p:sp>
        <p:nvSpPr>
          <p:cNvPr id="3" name="Date Placeholder 2"/>
          <p:cNvSpPr>
            <a:spLocks noGrp="1"/>
          </p:cNvSpPr>
          <p:nvPr>
            <p:ph type="dt" sz="half" idx="10"/>
          </p:nvPr>
        </p:nvSpPr>
        <p:spPr/>
        <p:txBody>
          <a:bodyPr/>
          <a:lstStyle/>
          <a:p>
            <a:pPr>
              <a:defRPr/>
            </a:pPr>
            <a:fld id="{F6FE1E6E-F107-4743-B0D9-7A86985EB963}" type="datetime1">
              <a:rPr lang="en-US" smtClean="0"/>
              <a:pPr>
                <a:defRPr/>
              </a:pPr>
              <a:t>6/18/2020</a:t>
            </a:fld>
            <a:endParaRPr lang="en-US"/>
          </a:p>
        </p:txBody>
      </p:sp>
      <p:sp>
        <p:nvSpPr>
          <p:cNvPr id="4" name="Footer Placeholder 3"/>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5" name="Slide Number Placeholder 4"/>
          <p:cNvSpPr>
            <a:spLocks noGrp="1"/>
          </p:cNvSpPr>
          <p:nvPr>
            <p:ph type="sldNum" sz="quarter" idx="12"/>
          </p:nvPr>
        </p:nvSpPr>
        <p:spPr/>
        <p:txBody>
          <a:bodyPr/>
          <a:lstStyle/>
          <a:p>
            <a:pPr>
              <a:defRPr/>
            </a:pPr>
            <a:fld id="{76C00E28-F0D2-43FF-8D36-A3A6D1EF6DD8}" type="slidenum">
              <a:rPr lang="en-US" smtClean="0"/>
              <a:pPr>
                <a:defRPr/>
              </a:pPr>
              <a:t>7</a:t>
            </a:fld>
            <a:endParaRPr lang="en-US"/>
          </a:p>
        </p:txBody>
      </p:sp>
      <p:graphicFrame>
        <p:nvGraphicFramePr>
          <p:cNvPr id="7" name="Object 2"/>
          <p:cNvGraphicFramePr>
            <a:graphicFrameLocks noGrp="1" noChangeAspect="1"/>
          </p:cNvGraphicFramePr>
          <p:nvPr>
            <p:ph sz="quarter" idx="1"/>
            <p:extLst>
              <p:ext uri="{D42A27DB-BD31-4B8C-83A1-F6EECF244321}">
                <p14:modId xmlns:p14="http://schemas.microsoft.com/office/powerpoint/2010/main" val="2762035137"/>
              </p:ext>
            </p:extLst>
          </p:nvPr>
        </p:nvGraphicFramePr>
        <p:xfrm>
          <a:off x="762001" y="1506516"/>
          <a:ext cx="7315200" cy="4741883"/>
        </p:xfrm>
        <a:graphic>
          <a:graphicData uri="http://schemas.openxmlformats.org/presentationml/2006/ole">
            <mc:AlternateContent xmlns:mc="http://schemas.openxmlformats.org/markup-compatibility/2006">
              <mc:Choice xmlns:v="urn:schemas-microsoft-com:vml" Requires="v">
                <p:oleObj spid="_x0000_s1034" name="MS Org Chart" r:id="rId3" imgW="3934918" imgH="3721308" progId="">
                  <p:embed followColorScheme="full"/>
                </p:oleObj>
              </mc:Choice>
              <mc:Fallback>
                <p:oleObj name="MS Org Chart" r:id="rId3" imgW="3934918" imgH="3721308" progId="">
                  <p:embed followColorScheme="full"/>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1" y="1506516"/>
                        <a:ext cx="7315200" cy="4741883"/>
                      </a:xfrm>
                      <a:prstGeom prst="rect">
                        <a:avLst/>
                      </a:prstGeom>
                      <a:noFill/>
                    </p:spPr>
                  </p:pic>
                </p:oleObj>
              </mc:Fallback>
            </mc:AlternateContent>
          </a:graphicData>
        </a:graphic>
      </p:graphicFrame>
    </p:spTree>
    <p:extLst>
      <p:ext uri="{BB962C8B-B14F-4D97-AF65-F5344CB8AC3E}">
        <p14:creationId xmlns:p14="http://schemas.microsoft.com/office/powerpoint/2010/main" val="306126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Placements</a:t>
            </a:r>
            <a:endParaRPr lang="en-US" dirty="0"/>
          </a:p>
        </p:txBody>
      </p:sp>
      <p:sp>
        <p:nvSpPr>
          <p:cNvPr id="3" name="Date Placeholder 2"/>
          <p:cNvSpPr>
            <a:spLocks noGrp="1"/>
          </p:cNvSpPr>
          <p:nvPr>
            <p:ph type="dt" sz="half" idx="10"/>
          </p:nvPr>
        </p:nvSpPr>
        <p:spPr/>
        <p:txBody>
          <a:bodyPr/>
          <a:lstStyle/>
          <a:p>
            <a:pPr>
              <a:defRPr/>
            </a:pPr>
            <a:fld id="{F6FE1E6E-F107-4743-B0D9-7A86985EB963}" type="datetime1">
              <a:rPr lang="en-US" smtClean="0"/>
              <a:pPr>
                <a:defRPr/>
              </a:pPr>
              <a:t>6/18/2020</a:t>
            </a:fld>
            <a:endParaRPr lang="en-US"/>
          </a:p>
        </p:txBody>
      </p:sp>
      <p:sp>
        <p:nvSpPr>
          <p:cNvPr id="4" name="Footer Placeholder 3"/>
          <p:cNvSpPr>
            <a:spLocks noGrp="1"/>
          </p:cNvSpPr>
          <p:nvPr>
            <p:ph type="ftr" sz="quarter" idx="11"/>
          </p:nvPr>
        </p:nvSpPr>
        <p:spPr/>
        <p:txBody>
          <a:bodyPr/>
          <a:lstStyle/>
          <a:p>
            <a:pPr>
              <a:defRPr/>
            </a:pPr>
            <a:r>
              <a:rPr lang="en-US" smtClean="0"/>
              <a:t>Sacramento County Child Protective Services Resource Family Approval Orientation </a:t>
            </a:r>
            <a:endParaRPr lang="en-US"/>
          </a:p>
        </p:txBody>
      </p:sp>
      <p:sp>
        <p:nvSpPr>
          <p:cNvPr id="5" name="Slide Number Placeholder 4"/>
          <p:cNvSpPr>
            <a:spLocks noGrp="1"/>
          </p:cNvSpPr>
          <p:nvPr>
            <p:ph type="sldNum" sz="quarter" idx="12"/>
          </p:nvPr>
        </p:nvSpPr>
        <p:spPr/>
        <p:txBody>
          <a:bodyPr/>
          <a:lstStyle/>
          <a:p>
            <a:pPr>
              <a:defRPr/>
            </a:pPr>
            <a:fld id="{76C00E28-F0D2-43FF-8D36-A3A6D1EF6DD8}" type="slidenum">
              <a:rPr lang="en-US" smtClean="0"/>
              <a:pPr>
                <a:defRPr/>
              </a:pPr>
              <a:t>8</a:t>
            </a:fld>
            <a:endParaRPr lang="en-US"/>
          </a:p>
        </p:txBody>
      </p:sp>
      <p:sp>
        <p:nvSpPr>
          <p:cNvPr id="6" name="Content Placeholder 5"/>
          <p:cNvSpPr>
            <a:spLocks noGrp="1"/>
          </p:cNvSpPr>
          <p:nvPr>
            <p:ph sz="quarter" idx="1"/>
          </p:nvPr>
        </p:nvSpPr>
        <p:spPr/>
        <p:txBody>
          <a:bodyPr>
            <a:normAutofit fontScale="70000" lnSpcReduction="20000"/>
          </a:bodyPr>
          <a:lstStyle/>
          <a:p>
            <a:r>
              <a:rPr lang="en-US" dirty="0" smtClean="0"/>
              <a:t>What is 309 ER placement?  This will only apply to some of you: </a:t>
            </a:r>
          </a:p>
          <a:p>
            <a:pPr>
              <a:buNone/>
            </a:pPr>
            <a:r>
              <a:rPr lang="en-US" sz="2400" dirty="0" smtClean="0"/>
              <a:t>   </a:t>
            </a:r>
          </a:p>
          <a:p>
            <a:pPr>
              <a:buNone/>
            </a:pPr>
            <a:r>
              <a:rPr lang="en-US" sz="2400" dirty="0" smtClean="0"/>
              <a:t>     If an able and willing relative as defined in in Sec. 319, or an able and willing non-relative  extended family member(NREFM), as defined in Sec. 362.7 is available and requests temporary placement of the child pending the detention hearing, the county welfare department shall initiate an assessment of the relatives or NREFM’s suitability, which shall include an in-home inspection….and a consideration of the results of a criminal records checks ….as well as prior CPS history. …Upon completion of the assessment, the child MAY be placed in the home.  </a:t>
            </a:r>
          </a:p>
          <a:p>
            <a:endParaRPr lang="en-US" dirty="0" smtClean="0"/>
          </a:p>
          <a:p>
            <a:endParaRPr lang="en-US" dirty="0" smtClean="0"/>
          </a:p>
          <a:p>
            <a:pPr>
              <a:buNone/>
            </a:pPr>
            <a:endParaRPr lang="en-US" dirty="0" smtClean="0"/>
          </a:p>
          <a:p>
            <a:endParaRPr lang="en-US" dirty="0" smtClean="0"/>
          </a:p>
          <a:p>
            <a:r>
              <a:rPr lang="en-US" dirty="0" smtClean="0"/>
              <a:t>Timeline for paperwork:  If you have placement of a child as an emergency placement,  please complete your application (1</a:t>
            </a:r>
            <a:r>
              <a:rPr lang="en-US" baseline="30000" dirty="0" smtClean="0"/>
              <a:t>st</a:t>
            </a:r>
            <a:r>
              <a:rPr lang="en-US" dirty="0" smtClean="0"/>
              <a:t> 9 items) within 5 working days.  We have clinics and staff to assist you if needed.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609600" y="152400"/>
            <a:ext cx="7924800" cy="914400"/>
          </a:xfrm>
          <a:solidFill>
            <a:schemeClr val="bg2"/>
          </a:solidFill>
        </p:spPr>
        <p:txBody>
          <a:bodyPr>
            <a:normAutofit fontScale="90000"/>
          </a:bodyPr>
          <a:lstStyle/>
          <a:p>
            <a:pPr eaLnBrk="1" hangingPunct="1">
              <a:defRPr/>
            </a:pPr>
            <a:r>
              <a:rPr lang="en-US" b="1" dirty="0" smtClean="0">
                <a:solidFill>
                  <a:srgbClr val="0070C0"/>
                </a:solidFill>
                <a:latin typeface="Arial Narrow" pitchFamily="34" charset="0"/>
              </a:rPr>
              <a:t>Concurrent Planning, how it better serves children.</a:t>
            </a:r>
            <a:br>
              <a:rPr lang="en-US" b="1" dirty="0" smtClean="0">
                <a:solidFill>
                  <a:srgbClr val="0070C0"/>
                </a:solidFill>
                <a:latin typeface="Arial Narrow" pitchFamily="34" charset="0"/>
              </a:rPr>
            </a:br>
            <a:r>
              <a:rPr lang="en-US" sz="3600" b="1" i="1" dirty="0" smtClean="0"/>
              <a:t>A 2 Track System</a:t>
            </a:r>
          </a:p>
        </p:txBody>
      </p:sp>
      <p:sp>
        <p:nvSpPr>
          <p:cNvPr id="13314" name="Date Placeholder 4"/>
          <p:cNvSpPr>
            <a:spLocks noGrp="1"/>
          </p:cNvSpPr>
          <p:nvPr>
            <p:ph type="dt" sz="half" idx="10"/>
          </p:nvPr>
        </p:nvSpPr>
        <p:spPr>
          <a:noFill/>
        </p:spPr>
        <p:txBody>
          <a:bodyPr/>
          <a:lstStyle/>
          <a:p>
            <a:fld id="{497C5718-7DED-498B-8F1A-198938F837ED}" type="datetime1">
              <a:rPr lang="en-US" altLang="en-US" smtClean="0"/>
              <a:pPr/>
              <a:t>6/18/2020</a:t>
            </a:fld>
            <a:endParaRPr lang="en-US" altLang="en-US" smtClean="0"/>
          </a:p>
        </p:txBody>
      </p:sp>
      <p:sp>
        <p:nvSpPr>
          <p:cNvPr id="13315" name="Footer Placeholder 5"/>
          <p:cNvSpPr>
            <a:spLocks noGrp="1"/>
          </p:cNvSpPr>
          <p:nvPr>
            <p:ph type="ftr" sz="quarter" idx="11"/>
          </p:nvPr>
        </p:nvSpPr>
        <p:spPr>
          <a:xfrm>
            <a:off x="2743200" y="6096000"/>
            <a:ext cx="3581400" cy="533400"/>
          </a:xfrm>
          <a:noFill/>
        </p:spPr>
        <p:txBody>
          <a:bodyPr/>
          <a:lstStyle/>
          <a:p>
            <a:r>
              <a:rPr lang="en-US" altLang="en-US" dirty="0" smtClean="0"/>
              <a:t>Sacramento County Child Protective Services Resource Family Approval Orientation </a:t>
            </a:r>
          </a:p>
        </p:txBody>
      </p:sp>
      <p:sp>
        <p:nvSpPr>
          <p:cNvPr id="13316" name="Slide Number Placeholder 6"/>
          <p:cNvSpPr>
            <a:spLocks noGrp="1"/>
          </p:cNvSpPr>
          <p:nvPr>
            <p:ph type="sldNum" sz="quarter" idx="12"/>
          </p:nvPr>
        </p:nvSpPr>
        <p:spPr>
          <a:noFill/>
        </p:spPr>
        <p:txBody>
          <a:bodyPr/>
          <a:lstStyle/>
          <a:p>
            <a:fld id="{D2E43DAE-5489-4968-88F2-417686A511DC}" type="slidenum">
              <a:rPr lang="en-US" altLang="en-US" smtClean="0"/>
              <a:pPr/>
              <a:t>9</a:t>
            </a:fld>
            <a:endParaRPr lang="en-US" altLang="en-US" smtClean="0"/>
          </a:p>
        </p:txBody>
      </p:sp>
      <p:sp>
        <p:nvSpPr>
          <p:cNvPr id="13318" name="Rectangle 3"/>
          <p:cNvSpPr>
            <a:spLocks noGrp="1" noChangeArrowheads="1"/>
          </p:cNvSpPr>
          <p:nvPr>
            <p:ph sz="half" idx="1"/>
          </p:nvPr>
        </p:nvSpPr>
        <p:spPr>
          <a:xfrm>
            <a:off x="685800" y="1752600"/>
            <a:ext cx="3810000" cy="4343400"/>
          </a:xfrm>
        </p:spPr>
        <p:txBody>
          <a:bodyPr>
            <a:normAutofit fontScale="92500" lnSpcReduction="20000"/>
          </a:bodyPr>
          <a:lstStyle/>
          <a:p>
            <a:pPr eaLnBrk="1" hangingPunct="1">
              <a:buFontTx/>
              <a:buNone/>
            </a:pPr>
            <a:r>
              <a:rPr lang="en-US" altLang="en-US" sz="3200" dirty="0" smtClean="0">
                <a:solidFill>
                  <a:schemeClr val="accent1"/>
                </a:solidFill>
              </a:rPr>
              <a:t>Family Reunification</a:t>
            </a:r>
          </a:p>
          <a:p>
            <a:pPr eaLnBrk="1" hangingPunct="1">
              <a:buFontTx/>
              <a:buNone/>
            </a:pPr>
            <a:endParaRPr lang="en-US" altLang="en-US" sz="1000" dirty="0" smtClean="0"/>
          </a:p>
          <a:p>
            <a:pPr eaLnBrk="1" hangingPunct="1">
              <a:buFont typeface="Arial" pitchFamily="34" charset="0"/>
              <a:buChar char="•"/>
            </a:pPr>
            <a:r>
              <a:rPr lang="en-US" altLang="en-US" sz="2400" dirty="0" smtClean="0"/>
              <a:t>Biological Parents Working on their Case Plan in an effort to have their children placed back in their care. </a:t>
            </a:r>
          </a:p>
          <a:p>
            <a:pPr eaLnBrk="1" hangingPunct="1">
              <a:buFont typeface="Wingdings" pitchFamily="2" charset="2"/>
              <a:buChar char="q"/>
            </a:pPr>
            <a:r>
              <a:rPr lang="en-US" altLang="en-US" sz="2400" dirty="0" smtClean="0"/>
              <a:t>Drug Treatment</a:t>
            </a:r>
          </a:p>
          <a:p>
            <a:pPr eaLnBrk="1" hangingPunct="1">
              <a:buFont typeface="Wingdings" pitchFamily="2" charset="2"/>
              <a:buChar char="q"/>
            </a:pPr>
            <a:r>
              <a:rPr lang="en-US" altLang="en-US" sz="2400" dirty="0" smtClean="0"/>
              <a:t>Parenting Classes</a:t>
            </a:r>
          </a:p>
          <a:p>
            <a:pPr eaLnBrk="1" hangingPunct="1">
              <a:buFont typeface="Wingdings" pitchFamily="2" charset="2"/>
              <a:buChar char="q"/>
            </a:pPr>
            <a:r>
              <a:rPr lang="en-US" altLang="en-US" sz="2400" dirty="0" smtClean="0"/>
              <a:t>Counseling</a:t>
            </a:r>
          </a:p>
          <a:p>
            <a:pPr eaLnBrk="1" hangingPunct="1">
              <a:buFont typeface="Arial" pitchFamily="34" charset="0"/>
              <a:buChar char="•"/>
            </a:pPr>
            <a:r>
              <a:rPr lang="en-US" altLang="en-US" sz="2400" dirty="0" smtClean="0"/>
              <a:t>Regular Visitation </a:t>
            </a:r>
          </a:p>
        </p:txBody>
      </p:sp>
      <p:sp>
        <p:nvSpPr>
          <p:cNvPr id="13319" name="Rectangle 4"/>
          <p:cNvSpPr>
            <a:spLocks noGrp="1" noChangeArrowheads="1"/>
          </p:cNvSpPr>
          <p:nvPr>
            <p:ph sz="half" idx="2"/>
          </p:nvPr>
        </p:nvSpPr>
        <p:spPr>
          <a:xfrm>
            <a:off x="4800600" y="1752600"/>
            <a:ext cx="3810000" cy="4267200"/>
          </a:xfrm>
        </p:spPr>
        <p:txBody>
          <a:bodyPr>
            <a:normAutofit fontScale="92500" lnSpcReduction="20000"/>
          </a:bodyPr>
          <a:lstStyle/>
          <a:p>
            <a:pPr eaLnBrk="1" hangingPunct="1">
              <a:buFontTx/>
              <a:buNone/>
            </a:pPr>
            <a:r>
              <a:rPr lang="en-US" altLang="en-US" sz="3200" dirty="0" smtClean="0">
                <a:solidFill>
                  <a:srgbClr val="00B050"/>
                </a:solidFill>
              </a:rPr>
              <a:t>Permanency Planning</a:t>
            </a:r>
          </a:p>
          <a:p>
            <a:pPr eaLnBrk="1" hangingPunct="1">
              <a:buFontTx/>
              <a:buNone/>
            </a:pPr>
            <a:endParaRPr lang="en-US" altLang="en-US" sz="1200" dirty="0" smtClean="0"/>
          </a:p>
          <a:p>
            <a:pPr eaLnBrk="1" hangingPunct="1"/>
            <a:r>
              <a:rPr lang="en-US" altLang="en-US" sz="2400" dirty="0" smtClean="0"/>
              <a:t>Long-Term/Concurrent Planning is for the sake of the child</a:t>
            </a:r>
          </a:p>
          <a:p>
            <a:pPr eaLnBrk="1" hangingPunct="1"/>
            <a:r>
              <a:rPr lang="en-US" altLang="en-US" sz="2400" b="1" dirty="0" smtClean="0"/>
              <a:t>Limits transitions for a child</a:t>
            </a:r>
          </a:p>
          <a:p>
            <a:pPr eaLnBrk="1" hangingPunct="1"/>
            <a:r>
              <a:rPr lang="en-US" altLang="en-US" sz="2400" b="1" dirty="0" smtClean="0">
                <a:solidFill>
                  <a:srgbClr val="0070C0"/>
                </a:solidFill>
              </a:rPr>
              <a:t>Requires you to take the ‘risk’ of being there for the child if a legally permanent home is needed: Adoption or Guardianship</a:t>
            </a:r>
            <a:r>
              <a:rPr lang="en-US" altLang="en-US" sz="2400" b="1" dirty="0" smtClean="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EF79FA69986942996870B5AA531DCF" ma:contentTypeVersion="2" ma:contentTypeDescription="Create a new document." ma:contentTypeScope="" ma:versionID="82a9d38f1ebbdf078a5a33567eefc4e7">
  <xsd:schema xmlns:xsd="http://www.w3.org/2001/XMLSchema" xmlns:xs="http://www.w3.org/2001/XMLSchema" xmlns:p="http://schemas.microsoft.com/office/2006/metadata/properties" xmlns:ns1="http://schemas.microsoft.com/sharepoint/v3" xmlns:ns2="3fa9e21a-888e-42e5-8883-ccc4c8deb350" targetNamespace="http://schemas.microsoft.com/office/2006/metadata/properties" ma:root="true" ma:fieldsID="047dfb2e62cc7a0107dcca3f77aa119e" ns1:_="" ns2:_="">
    <xsd:import namespace="http://schemas.microsoft.com/sharepoint/v3"/>
    <xsd:import namespace="3fa9e21a-888e-42e5-8883-ccc4c8deb35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a9e21a-888e-42e5-8883-ccc4c8deb35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B6994B4-7194-4DC9-961F-09CA6B73F2BE}"/>
</file>

<file path=customXml/itemProps2.xml><?xml version="1.0" encoding="utf-8"?>
<ds:datastoreItem xmlns:ds="http://schemas.openxmlformats.org/officeDocument/2006/customXml" ds:itemID="{4D726BB8-B306-47F7-841D-D23E98F75603}"/>
</file>

<file path=customXml/itemProps3.xml><?xml version="1.0" encoding="utf-8"?>
<ds:datastoreItem xmlns:ds="http://schemas.openxmlformats.org/officeDocument/2006/customXml" ds:itemID="{EA1BB53A-8DA3-42A6-84D3-365ABE754972}"/>
</file>

<file path=docProps/app.xml><?xml version="1.0" encoding="utf-8"?>
<Properties xmlns="http://schemas.openxmlformats.org/officeDocument/2006/extended-properties" xmlns:vt="http://schemas.openxmlformats.org/officeDocument/2006/docPropsVTypes">
  <Template>Civic</Template>
  <TotalTime>6296</TotalTime>
  <Words>2228</Words>
  <Application>Microsoft Office PowerPoint</Application>
  <PresentationFormat>On-screen Show (4:3)</PresentationFormat>
  <Paragraphs>314</Paragraphs>
  <Slides>25</Slides>
  <Notes>6</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41" baseType="lpstr">
      <vt:lpstr>Americana XBdCn BT</vt:lpstr>
      <vt:lpstr>Arial</vt:lpstr>
      <vt:lpstr>Arial Narrow</vt:lpstr>
      <vt:lpstr>Baskerville Old Face</vt:lpstr>
      <vt:lpstr>Britannic Bold</vt:lpstr>
      <vt:lpstr>Californian FB</vt:lpstr>
      <vt:lpstr>Georgia</vt:lpstr>
      <vt:lpstr>Lucida Calligraphy</vt:lpstr>
      <vt:lpstr>Lucida Handwriting</vt:lpstr>
      <vt:lpstr>Segoe Script</vt:lpstr>
      <vt:lpstr>Times New Roman</vt:lpstr>
      <vt:lpstr>Wingdings</vt:lpstr>
      <vt:lpstr>Wingdings 2</vt:lpstr>
      <vt:lpstr>Zingbats</vt:lpstr>
      <vt:lpstr>Civic</vt:lpstr>
      <vt:lpstr>MS Org Chart</vt:lpstr>
      <vt:lpstr>Welcome</vt:lpstr>
      <vt:lpstr>Introductions &amp; Welcome</vt:lpstr>
      <vt:lpstr>An Overview of Orientation</vt:lpstr>
      <vt:lpstr>  Sacramento County Foster Care and Adoption Statistics </vt:lpstr>
      <vt:lpstr>Families are Needed for:</vt:lpstr>
      <vt:lpstr>General Case Timeline</vt:lpstr>
      <vt:lpstr>Juvenile Dependency Court System</vt:lpstr>
      <vt:lpstr>Emergency Placements</vt:lpstr>
      <vt:lpstr>Concurrent Planning, how it better serves children. A 2 Track System</vt:lpstr>
      <vt:lpstr>What is a Relative vs. a  Non Relative Extended Family Member (NREFM)? </vt:lpstr>
      <vt:lpstr>PowerPoint Presentation</vt:lpstr>
      <vt:lpstr>   What is a Resource Family and what is new with the foster process?</vt:lpstr>
      <vt:lpstr>So that we can best serve you and the children we serve, the Permanency Assessment reviews…</vt:lpstr>
      <vt:lpstr>Common misconceptions that may stop people from coming forward to be a Resource Family…</vt:lpstr>
      <vt:lpstr>General Requirements and Needs of a Resource Family Home</vt:lpstr>
      <vt:lpstr> What are the Responsibilities &amp; Competencies of a Resource Family?</vt:lpstr>
      <vt:lpstr>Who is a part of the Team?</vt:lpstr>
      <vt:lpstr>What are Some of the  Challenges of Foster Care and Adoption?</vt:lpstr>
      <vt:lpstr>What is the Goal?</vt:lpstr>
      <vt:lpstr>Adoption from Foster Care…a positive way to grow your family</vt:lpstr>
      <vt:lpstr>    Are you ready to become a Resource Family… WE HOPE SO!    If so, HERE ARE  SOME NEXT STEPS…. 90 days starts now! </vt:lpstr>
      <vt:lpstr>A few more things we will also need along the way…</vt:lpstr>
      <vt:lpstr>    Words for Reference</vt:lpstr>
      <vt:lpstr>PowerPoint Presentation</vt:lpstr>
      <vt:lpstr>Here to help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Cherie</dc:creator>
  <cp:lastModifiedBy>Johnson. Catherine</cp:lastModifiedBy>
  <cp:revision>331</cp:revision>
  <cp:lastPrinted>1601-01-01T00:00:00Z</cp:lastPrinted>
  <dcterms:created xsi:type="dcterms:W3CDTF">1601-01-01T00:00:00Z</dcterms:created>
  <dcterms:modified xsi:type="dcterms:W3CDTF">2020-06-18T14:55:35Z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0x010100B6EF79FA69986942996870B5AA531DCF</vt:lpwstr>
  </property>
</Properties>
</file>